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90" r:id="rId4"/>
    <p:sldId id="289" r:id="rId5"/>
    <p:sldId id="316" r:id="rId6"/>
    <p:sldId id="282" r:id="rId7"/>
    <p:sldId id="291" r:id="rId8"/>
    <p:sldId id="311" r:id="rId9"/>
    <p:sldId id="299" r:id="rId10"/>
    <p:sldId id="283" r:id="rId11"/>
    <p:sldId id="323" r:id="rId12"/>
    <p:sldId id="301" r:id="rId13"/>
    <p:sldId id="320" r:id="rId14"/>
    <p:sldId id="322" r:id="rId15"/>
    <p:sldId id="284" r:id="rId16"/>
    <p:sldId id="293" r:id="rId17"/>
    <p:sldId id="317" r:id="rId18"/>
    <p:sldId id="308" r:id="rId19"/>
    <p:sldId id="285" r:id="rId20"/>
    <p:sldId id="294" r:id="rId21"/>
    <p:sldId id="314" r:id="rId22"/>
    <p:sldId id="286" r:id="rId23"/>
    <p:sldId id="295" r:id="rId24"/>
    <p:sldId id="319" r:id="rId25"/>
    <p:sldId id="315" r:id="rId26"/>
    <p:sldId id="313" r:id="rId27"/>
    <p:sldId id="287" r:id="rId28"/>
    <p:sldId id="296" r:id="rId29"/>
    <p:sldId id="288" r:id="rId30"/>
    <p:sldId id="297" r:id="rId31"/>
    <p:sldId id="324" r:id="rId32"/>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0" autoAdjust="0"/>
    <p:restoredTop sz="94768" autoAdjust="0"/>
  </p:normalViewPr>
  <p:slideViewPr>
    <p:cSldViewPr>
      <p:cViewPr>
        <p:scale>
          <a:sx n="100" d="100"/>
          <a:sy n="100" d="100"/>
        </p:scale>
        <p:origin x="-1992" y="-432"/>
      </p:cViewPr>
      <p:guideLst>
        <p:guide orient="horz" pos="2160"/>
        <p:guide pos="2880"/>
      </p:guideLst>
    </p:cSldViewPr>
  </p:slideViewPr>
  <p:notesTextViewPr>
    <p:cViewPr>
      <p:scale>
        <a:sx n="1" d="1"/>
        <a:sy n="1" d="1"/>
      </p:scale>
      <p:origin x="0" y="0"/>
    </p:cViewPr>
  </p:notesTextViewPr>
  <p:sorterViewPr>
    <p:cViewPr>
      <p:scale>
        <a:sx n="200" d="100"/>
        <a:sy n="200" d="100"/>
      </p:scale>
      <p:origin x="0" y="21872"/>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B9116B-5F1D-4254-A2A9-A0A3B4A0B81D}" type="doc">
      <dgm:prSet loTypeId="urn:microsoft.com/office/officeart/2005/8/layout/orgChart1" loCatId="hierarchy" qsTypeId="urn:microsoft.com/office/officeart/2005/8/quickstyle/simple1" qsCatId="simple" csTypeId="urn:microsoft.com/office/officeart/2005/8/colors/accent1_2" csCatId="accent1" phldr="1"/>
      <dgm:spPr/>
    </dgm:pt>
    <dgm:pt modelId="{8F269CEF-9037-4851-A527-83AA00E1C99A}">
      <dgm:prSet custT="1"/>
      <dgm:spPr/>
      <dgm:t>
        <a:bodyPr/>
        <a:lstStyle/>
        <a:p>
          <a:pPr marR="0" algn="ctr" rtl="0"/>
          <a:r>
            <a:rPr lang="en-GB" sz="1400" b="0" i="0" u="none" strike="noStrike" baseline="0" dirty="0" smtClean="0">
              <a:solidFill>
                <a:srgbClr val="000000"/>
              </a:solidFill>
              <a:latin typeface="Calibri"/>
            </a:rPr>
            <a:t>Executive</a:t>
          </a:r>
          <a:r>
            <a:rPr lang="en-GB" sz="1400" b="0" i="0" u="none" strike="noStrike" baseline="0" dirty="0" smtClean="0">
              <a:latin typeface="Calibri"/>
            </a:rPr>
            <a:t> </a:t>
          </a:r>
          <a:r>
            <a:rPr lang="en-GB" sz="1400" b="0" i="0" u="none" strike="noStrike" baseline="0" dirty="0" smtClean="0">
              <a:solidFill>
                <a:schemeClr val="tx1"/>
              </a:solidFill>
              <a:latin typeface="Calibri"/>
            </a:rPr>
            <a:t>Manager</a:t>
          </a:r>
          <a:r>
            <a:rPr lang="en-GB" sz="1400" b="0" i="0" u="none" strike="noStrike" baseline="0" dirty="0" smtClean="0">
              <a:latin typeface="Calibri"/>
            </a:rPr>
            <a:t> </a:t>
          </a:r>
          <a:endParaRPr lang="en-GB" sz="1400" b="0" i="0" u="none" strike="noStrike" baseline="0" dirty="0" smtClean="0">
            <a:latin typeface="Times New Roman"/>
          </a:endParaRPr>
        </a:p>
      </dgm:t>
    </dgm:pt>
    <dgm:pt modelId="{AEACCF33-B919-4182-B888-5A8652A5A7DB}" type="parTrans" cxnId="{694FCE9B-5511-4FC5-8E59-1B924687E732}">
      <dgm:prSet/>
      <dgm:spPr/>
      <dgm:t>
        <a:bodyPr/>
        <a:lstStyle/>
        <a:p>
          <a:endParaRPr lang="en-GB"/>
        </a:p>
      </dgm:t>
    </dgm:pt>
    <dgm:pt modelId="{59B1F3DE-67DE-487D-AE9A-FCD6878D29B3}" type="sibTrans" cxnId="{694FCE9B-5511-4FC5-8E59-1B924687E732}">
      <dgm:prSet/>
      <dgm:spPr/>
      <dgm:t>
        <a:bodyPr/>
        <a:lstStyle/>
        <a:p>
          <a:endParaRPr lang="en-GB"/>
        </a:p>
      </dgm:t>
    </dgm:pt>
    <dgm:pt modelId="{7CA10B64-089E-4431-9A7E-0C996EEE5F19}">
      <dgm:prSet custT="1"/>
      <dgm:spPr/>
      <dgm:t>
        <a:bodyPr/>
        <a:lstStyle/>
        <a:p>
          <a:pPr marR="0" algn="ctr" rtl="0"/>
          <a:r>
            <a:rPr lang="en-GB" sz="1600" b="0" i="0" u="none" strike="noStrike" baseline="0" dirty="0" smtClean="0">
              <a:solidFill>
                <a:srgbClr val="000000"/>
              </a:solidFill>
              <a:latin typeface="Calibri"/>
            </a:rPr>
            <a:t>Designated</a:t>
          </a:r>
          <a:r>
            <a:rPr lang="en-GB" sz="1600" b="0" i="0" u="none" strike="noStrike" baseline="0" dirty="0" smtClean="0">
              <a:latin typeface="Calibri"/>
            </a:rPr>
            <a:t> </a:t>
          </a:r>
          <a:r>
            <a:rPr lang="en-GB" sz="1600" b="0" i="0" u="none" strike="noStrike" baseline="0" dirty="0" smtClean="0">
              <a:solidFill>
                <a:srgbClr val="000000"/>
              </a:solidFill>
              <a:latin typeface="Calibri"/>
            </a:rPr>
            <a:t>Person</a:t>
          </a:r>
        </a:p>
      </dgm:t>
    </dgm:pt>
    <dgm:pt modelId="{BB3ACFB7-51BF-4C31-AC40-3CF31EFE9EBF}" type="parTrans" cxnId="{80F64372-819B-4A74-ACB4-D0E183DA09AF}">
      <dgm:prSet/>
      <dgm:spPr/>
      <dgm:t>
        <a:bodyPr/>
        <a:lstStyle/>
        <a:p>
          <a:endParaRPr lang="en-GB"/>
        </a:p>
      </dgm:t>
    </dgm:pt>
    <dgm:pt modelId="{8D42268B-8EFA-4A42-B05D-904F0C895C17}" type="sibTrans" cxnId="{80F64372-819B-4A74-ACB4-D0E183DA09AF}">
      <dgm:prSet/>
      <dgm:spPr/>
      <dgm:t>
        <a:bodyPr/>
        <a:lstStyle/>
        <a:p>
          <a:endParaRPr lang="en-GB"/>
        </a:p>
      </dgm:t>
    </dgm:pt>
    <dgm:pt modelId="{DCD6A5A9-6163-4D0A-A669-2EEE12381109}">
      <dgm:prSet custT="1"/>
      <dgm:spPr/>
      <dgm:t>
        <a:bodyPr/>
        <a:lstStyle/>
        <a:p>
          <a:pPr marR="0" algn="ctr" rtl="0"/>
          <a:r>
            <a:rPr lang="en-GB" sz="1600" b="0" i="0" u="none" strike="noStrike" baseline="0" dirty="0" smtClean="0">
              <a:solidFill>
                <a:srgbClr val="000000"/>
              </a:solidFill>
              <a:latin typeface="Calibri"/>
            </a:rPr>
            <a:t>Authorised</a:t>
          </a:r>
          <a:r>
            <a:rPr lang="en-GB" sz="1600" b="0" i="0" u="none" strike="noStrike" baseline="0" dirty="0" smtClean="0">
              <a:latin typeface="Calibri"/>
            </a:rPr>
            <a:t> </a:t>
          </a:r>
          <a:r>
            <a:rPr lang="en-GB" sz="1600" b="0" i="0" u="none" strike="noStrike" baseline="0" dirty="0" smtClean="0">
              <a:solidFill>
                <a:srgbClr val="000000"/>
              </a:solidFill>
              <a:latin typeface="Calibri"/>
            </a:rPr>
            <a:t>Person</a:t>
          </a:r>
        </a:p>
      </dgm:t>
    </dgm:pt>
    <dgm:pt modelId="{094D0DDD-18D0-4F45-8825-896B5741AF2C}" type="parTrans" cxnId="{0F4DA34A-9337-49F3-8DB7-05CC682AD303}">
      <dgm:prSet/>
      <dgm:spPr/>
      <dgm:t>
        <a:bodyPr/>
        <a:lstStyle/>
        <a:p>
          <a:endParaRPr lang="en-GB"/>
        </a:p>
      </dgm:t>
    </dgm:pt>
    <dgm:pt modelId="{3BA3B85F-FD5F-44D0-A962-70BA166E33F6}" type="sibTrans" cxnId="{0F4DA34A-9337-49F3-8DB7-05CC682AD303}">
      <dgm:prSet/>
      <dgm:spPr/>
      <dgm:t>
        <a:bodyPr/>
        <a:lstStyle/>
        <a:p>
          <a:endParaRPr lang="en-GB"/>
        </a:p>
      </dgm:t>
    </dgm:pt>
    <dgm:pt modelId="{FE462AFC-34D2-4196-BA44-E519F35F01AD}" type="asst">
      <dgm:prSet custT="1"/>
      <dgm:spPr>
        <a:solidFill>
          <a:schemeClr val="accent6">
            <a:lumMod val="50000"/>
          </a:schemeClr>
        </a:solidFill>
      </dgm:spPr>
      <dgm:t>
        <a:bodyPr/>
        <a:lstStyle/>
        <a:p>
          <a:r>
            <a:rPr lang="en-GB" sz="1600" dirty="0">
              <a:solidFill>
                <a:srgbClr val="000000"/>
              </a:solidFill>
            </a:rPr>
            <a:t>Authorising</a:t>
          </a:r>
          <a:r>
            <a:rPr lang="en-GB" sz="1600" dirty="0"/>
            <a:t> </a:t>
          </a:r>
          <a:r>
            <a:rPr lang="en-GB" sz="1600" dirty="0">
              <a:solidFill>
                <a:srgbClr val="000000"/>
              </a:solidFill>
            </a:rPr>
            <a:t>Engineer</a:t>
          </a:r>
          <a:r>
            <a:rPr lang="en-GB" sz="1600" dirty="0"/>
            <a:t> </a:t>
          </a:r>
        </a:p>
        <a:p>
          <a:r>
            <a:rPr lang="en-GB" sz="1200" dirty="0">
              <a:solidFill>
                <a:srgbClr val="000000"/>
              </a:solidFill>
            </a:rPr>
            <a:t>(External Consultant)</a:t>
          </a:r>
        </a:p>
      </dgm:t>
    </dgm:pt>
    <dgm:pt modelId="{81FC228E-2FC3-4627-AB49-49E37085C8FB}" type="parTrans" cxnId="{2ADD9C2E-B7F1-4EC1-BD8E-E2EAF90D4703}">
      <dgm:prSet/>
      <dgm:spPr/>
      <dgm:t>
        <a:bodyPr/>
        <a:lstStyle/>
        <a:p>
          <a:endParaRPr lang="en-GB"/>
        </a:p>
      </dgm:t>
    </dgm:pt>
    <dgm:pt modelId="{ECF785E4-58CD-4EAD-9DBF-2E4F459DB7C5}" type="sibTrans" cxnId="{2ADD9C2E-B7F1-4EC1-BD8E-E2EAF90D4703}">
      <dgm:prSet/>
      <dgm:spPr/>
      <dgm:t>
        <a:bodyPr/>
        <a:lstStyle/>
        <a:p>
          <a:endParaRPr lang="en-GB"/>
        </a:p>
      </dgm:t>
    </dgm:pt>
    <dgm:pt modelId="{20E190A8-85C0-4DD7-A1DD-36315B177362}">
      <dgm:prSet custT="1"/>
      <dgm:spPr>
        <a:solidFill>
          <a:schemeClr val="accent6">
            <a:lumMod val="50000"/>
          </a:schemeClr>
        </a:solidFill>
      </dgm:spPr>
      <dgm:t>
        <a:bodyPr/>
        <a:lstStyle/>
        <a:p>
          <a:pPr marR="0" algn="ctr" rtl="0"/>
          <a:r>
            <a:rPr lang="en-GB" sz="1600" b="0" i="0" u="none" strike="noStrike" baseline="0" dirty="0" smtClean="0">
              <a:solidFill>
                <a:srgbClr val="000000"/>
              </a:solidFill>
              <a:latin typeface="Calibri"/>
            </a:rPr>
            <a:t>Competent Person</a:t>
          </a:r>
        </a:p>
        <a:p>
          <a:pPr marR="0" algn="ctr" rtl="0"/>
          <a:r>
            <a:rPr lang="en-GB" sz="1200" b="0" i="0" u="none" strike="noStrike" baseline="0" dirty="0" smtClean="0">
              <a:solidFill>
                <a:srgbClr val="000000"/>
              </a:solidFill>
              <a:latin typeface="Calibri"/>
            </a:rPr>
            <a:t>(External Contractors)</a:t>
          </a:r>
        </a:p>
      </dgm:t>
    </dgm:pt>
    <dgm:pt modelId="{13FEC2B9-B03B-4EBD-88C8-59CE603CC296}" type="parTrans" cxnId="{9BC0802C-275A-4061-B809-35EEE25CB901}">
      <dgm:prSet/>
      <dgm:spPr/>
      <dgm:t>
        <a:bodyPr/>
        <a:lstStyle/>
        <a:p>
          <a:endParaRPr lang="en-GB"/>
        </a:p>
      </dgm:t>
    </dgm:pt>
    <dgm:pt modelId="{EB0E5512-FDD6-40B7-962C-394E031773BF}" type="sibTrans" cxnId="{9BC0802C-275A-4061-B809-35EEE25CB901}">
      <dgm:prSet/>
      <dgm:spPr/>
      <dgm:t>
        <a:bodyPr/>
        <a:lstStyle/>
        <a:p>
          <a:endParaRPr lang="en-GB"/>
        </a:p>
      </dgm:t>
    </dgm:pt>
    <dgm:pt modelId="{C77F5B12-C0F7-4B90-9FED-8164E85C2B6A}">
      <dgm:prSet custT="1"/>
      <dgm:spPr>
        <a:solidFill>
          <a:schemeClr val="accent1"/>
        </a:solidFill>
      </dgm:spPr>
      <dgm:t>
        <a:bodyPr/>
        <a:lstStyle/>
        <a:p>
          <a:pPr marR="0" algn="ctr" rtl="0"/>
          <a:r>
            <a:rPr lang="en-GB" sz="1600" b="0" i="0" u="none" strike="noStrike" baseline="0" dirty="0" smtClean="0">
              <a:solidFill>
                <a:srgbClr val="000000"/>
              </a:solidFill>
              <a:latin typeface="Calibri"/>
            </a:rPr>
            <a:t>Competent Person</a:t>
          </a:r>
        </a:p>
      </dgm:t>
    </dgm:pt>
    <dgm:pt modelId="{53486386-32A5-4A62-969E-B445ED59E950}" type="sibTrans" cxnId="{7A37BBF1-C69C-4888-A65B-BA2BC87B97F5}">
      <dgm:prSet/>
      <dgm:spPr/>
      <dgm:t>
        <a:bodyPr/>
        <a:lstStyle/>
        <a:p>
          <a:endParaRPr lang="en-GB"/>
        </a:p>
      </dgm:t>
    </dgm:pt>
    <dgm:pt modelId="{11910845-20EA-4FFC-8664-C3809C6ADA5F}" type="parTrans" cxnId="{7A37BBF1-C69C-4888-A65B-BA2BC87B97F5}">
      <dgm:prSet/>
      <dgm:spPr/>
      <dgm:t>
        <a:bodyPr/>
        <a:lstStyle/>
        <a:p>
          <a:endParaRPr lang="en-GB"/>
        </a:p>
      </dgm:t>
    </dgm:pt>
    <dgm:pt modelId="{8938EA11-FB45-4DD1-B332-98567F252C74}" type="pres">
      <dgm:prSet presAssocID="{FFB9116B-5F1D-4254-A2A9-A0A3B4A0B81D}" presName="hierChild1" presStyleCnt="0">
        <dgm:presLayoutVars>
          <dgm:orgChart val="1"/>
          <dgm:chPref val="1"/>
          <dgm:dir/>
          <dgm:animOne val="branch"/>
          <dgm:animLvl val="lvl"/>
          <dgm:resizeHandles/>
        </dgm:presLayoutVars>
      </dgm:prSet>
      <dgm:spPr/>
    </dgm:pt>
    <dgm:pt modelId="{8382B612-657B-4FA3-8268-23FFEF741155}" type="pres">
      <dgm:prSet presAssocID="{8F269CEF-9037-4851-A527-83AA00E1C99A}" presName="hierRoot1" presStyleCnt="0">
        <dgm:presLayoutVars>
          <dgm:hierBranch/>
        </dgm:presLayoutVars>
      </dgm:prSet>
      <dgm:spPr/>
    </dgm:pt>
    <dgm:pt modelId="{83249C71-A88A-4045-8E99-F29F74B11FAA}" type="pres">
      <dgm:prSet presAssocID="{8F269CEF-9037-4851-A527-83AA00E1C99A}" presName="rootComposite1" presStyleCnt="0"/>
      <dgm:spPr/>
    </dgm:pt>
    <dgm:pt modelId="{8BD58E89-2DAF-420E-849E-2E0438604805}" type="pres">
      <dgm:prSet presAssocID="{8F269CEF-9037-4851-A527-83AA00E1C99A}" presName="rootText1" presStyleLbl="node0" presStyleIdx="0" presStyleCnt="1" custScaleX="124264">
        <dgm:presLayoutVars>
          <dgm:chPref val="3"/>
        </dgm:presLayoutVars>
      </dgm:prSet>
      <dgm:spPr/>
      <dgm:t>
        <a:bodyPr/>
        <a:lstStyle/>
        <a:p>
          <a:endParaRPr lang="en-GB"/>
        </a:p>
      </dgm:t>
    </dgm:pt>
    <dgm:pt modelId="{E1330207-DAE2-436B-BFB6-96A06E918EE3}" type="pres">
      <dgm:prSet presAssocID="{8F269CEF-9037-4851-A527-83AA00E1C99A}" presName="rootConnector1" presStyleLbl="node1" presStyleIdx="0" presStyleCnt="0"/>
      <dgm:spPr/>
      <dgm:t>
        <a:bodyPr/>
        <a:lstStyle/>
        <a:p>
          <a:endParaRPr lang="en-GB"/>
        </a:p>
      </dgm:t>
    </dgm:pt>
    <dgm:pt modelId="{EA19BA59-7534-473A-8227-F1A734288610}" type="pres">
      <dgm:prSet presAssocID="{8F269CEF-9037-4851-A527-83AA00E1C99A}" presName="hierChild2" presStyleCnt="0"/>
      <dgm:spPr/>
    </dgm:pt>
    <dgm:pt modelId="{C9847C1F-1A04-4070-AEBA-44C605C4BDB2}" type="pres">
      <dgm:prSet presAssocID="{BB3ACFB7-51BF-4C31-AC40-3CF31EFE9EBF}" presName="Name35" presStyleLbl="parChTrans1D2" presStyleIdx="0" presStyleCnt="1"/>
      <dgm:spPr/>
      <dgm:t>
        <a:bodyPr/>
        <a:lstStyle/>
        <a:p>
          <a:endParaRPr lang="en-GB"/>
        </a:p>
      </dgm:t>
    </dgm:pt>
    <dgm:pt modelId="{93123C52-A726-4306-A5D5-5C3FA07E624C}" type="pres">
      <dgm:prSet presAssocID="{7CA10B64-089E-4431-9A7E-0C996EEE5F19}" presName="hierRoot2" presStyleCnt="0">
        <dgm:presLayoutVars>
          <dgm:hierBranch/>
        </dgm:presLayoutVars>
      </dgm:prSet>
      <dgm:spPr/>
    </dgm:pt>
    <dgm:pt modelId="{6A8C044C-E0D3-43CD-9D2C-03E4C33E32AE}" type="pres">
      <dgm:prSet presAssocID="{7CA10B64-089E-4431-9A7E-0C996EEE5F19}" presName="rootComposite" presStyleCnt="0"/>
      <dgm:spPr/>
    </dgm:pt>
    <dgm:pt modelId="{B6603328-258E-4752-B13B-228813C40C2C}" type="pres">
      <dgm:prSet presAssocID="{7CA10B64-089E-4431-9A7E-0C996EEE5F19}" presName="rootText" presStyleLbl="node2" presStyleIdx="0" presStyleCnt="1" custScaleX="126391">
        <dgm:presLayoutVars>
          <dgm:chPref val="3"/>
        </dgm:presLayoutVars>
      </dgm:prSet>
      <dgm:spPr/>
      <dgm:t>
        <a:bodyPr/>
        <a:lstStyle/>
        <a:p>
          <a:endParaRPr lang="en-GB"/>
        </a:p>
      </dgm:t>
    </dgm:pt>
    <dgm:pt modelId="{9986A704-14E4-4749-84A3-27AB81A76828}" type="pres">
      <dgm:prSet presAssocID="{7CA10B64-089E-4431-9A7E-0C996EEE5F19}" presName="rootConnector" presStyleLbl="node2" presStyleIdx="0" presStyleCnt="1"/>
      <dgm:spPr/>
      <dgm:t>
        <a:bodyPr/>
        <a:lstStyle/>
        <a:p>
          <a:endParaRPr lang="en-GB"/>
        </a:p>
      </dgm:t>
    </dgm:pt>
    <dgm:pt modelId="{F9068D68-61D9-4974-9F06-D63500FA44F4}" type="pres">
      <dgm:prSet presAssocID="{7CA10B64-089E-4431-9A7E-0C996EEE5F19}" presName="hierChild4" presStyleCnt="0"/>
      <dgm:spPr/>
    </dgm:pt>
    <dgm:pt modelId="{C0418C6A-FC25-450F-8D26-0C991326E47A}" type="pres">
      <dgm:prSet presAssocID="{094D0DDD-18D0-4F45-8825-896B5741AF2C}" presName="Name35" presStyleLbl="parChTrans1D3" presStyleIdx="0" presStyleCnt="1"/>
      <dgm:spPr/>
      <dgm:t>
        <a:bodyPr/>
        <a:lstStyle/>
        <a:p>
          <a:endParaRPr lang="en-GB"/>
        </a:p>
      </dgm:t>
    </dgm:pt>
    <dgm:pt modelId="{245E65B4-688B-4E83-AFB1-774C81218AD5}" type="pres">
      <dgm:prSet presAssocID="{DCD6A5A9-6163-4D0A-A669-2EEE12381109}" presName="hierRoot2" presStyleCnt="0">
        <dgm:presLayoutVars>
          <dgm:hierBranch/>
        </dgm:presLayoutVars>
      </dgm:prSet>
      <dgm:spPr/>
    </dgm:pt>
    <dgm:pt modelId="{8C6C9884-791A-43DF-A528-CA8BA392B8E6}" type="pres">
      <dgm:prSet presAssocID="{DCD6A5A9-6163-4D0A-A669-2EEE12381109}" presName="rootComposite" presStyleCnt="0"/>
      <dgm:spPr/>
    </dgm:pt>
    <dgm:pt modelId="{AB7D3063-FDBC-43A4-BA38-7827D31E77C5}" type="pres">
      <dgm:prSet presAssocID="{DCD6A5A9-6163-4D0A-A669-2EEE12381109}" presName="rootText" presStyleLbl="node3" presStyleIdx="0" presStyleCnt="1" custScaleX="141243">
        <dgm:presLayoutVars>
          <dgm:chPref val="3"/>
        </dgm:presLayoutVars>
      </dgm:prSet>
      <dgm:spPr/>
      <dgm:t>
        <a:bodyPr/>
        <a:lstStyle/>
        <a:p>
          <a:endParaRPr lang="en-GB"/>
        </a:p>
      </dgm:t>
    </dgm:pt>
    <dgm:pt modelId="{4C6EBE90-EA5A-4CDA-B02A-7CF2D14F2459}" type="pres">
      <dgm:prSet presAssocID="{DCD6A5A9-6163-4D0A-A669-2EEE12381109}" presName="rootConnector" presStyleLbl="node3" presStyleIdx="0" presStyleCnt="1"/>
      <dgm:spPr/>
      <dgm:t>
        <a:bodyPr/>
        <a:lstStyle/>
        <a:p>
          <a:endParaRPr lang="en-GB"/>
        </a:p>
      </dgm:t>
    </dgm:pt>
    <dgm:pt modelId="{C0DA680F-C273-43E4-9F2D-685F0528994D}" type="pres">
      <dgm:prSet presAssocID="{DCD6A5A9-6163-4D0A-A669-2EEE12381109}" presName="hierChild4" presStyleCnt="0"/>
      <dgm:spPr/>
    </dgm:pt>
    <dgm:pt modelId="{F7EBA302-31A6-4265-A5EC-3E5EB447D4E4}" type="pres">
      <dgm:prSet presAssocID="{13FEC2B9-B03B-4EBD-88C8-59CE603CC296}" presName="Name35" presStyleLbl="parChTrans1D4" presStyleIdx="0" presStyleCnt="3"/>
      <dgm:spPr/>
      <dgm:t>
        <a:bodyPr/>
        <a:lstStyle/>
        <a:p>
          <a:endParaRPr lang="en-GB"/>
        </a:p>
      </dgm:t>
    </dgm:pt>
    <dgm:pt modelId="{E92153F5-97D5-4FDA-B157-F4B3B9342A78}" type="pres">
      <dgm:prSet presAssocID="{20E190A8-85C0-4DD7-A1DD-36315B177362}" presName="hierRoot2" presStyleCnt="0">
        <dgm:presLayoutVars>
          <dgm:hierBranch val="init"/>
        </dgm:presLayoutVars>
      </dgm:prSet>
      <dgm:spPr/>
    </dgm:pt>
    <dgm:pt modelId="{E37445A8-26FF-44BF-9507-B17915DE957A}" type="pres">
      <dgm:prSet presAssocID="{20E190A8-85C0-4DD7-A1DD-36315B177362}" presName="rootComposite" presStyleCnt="0"/>
      <dgm:spPr/>
    </dgm:pt>
    <dgm:pt modelId="{B3696480-506A-4D80-AF82-323CC520A9A6}" type="pres">
      <dgm:prSet presAssocID="{20E190A8-85C0-4DD7-A1DD-36315B177362}" presName="rootText" presStyleLbl="node4" presStyleIdx="0" presStyleCnt="2" custScaleX="134800" custScaleY="93637" custLinFactNeighborX="2313" custLinFactNeighborY="638">
        <dgm:presLayoutVars>
          <dgm:chPref val="3"/>
        </dgm:presLayoutVars>
      </dgm:prSet>
      <dgm:spPr/>
      <dgm:t>
        <a:bodyPr/>
        <a:lstStyle/>
        <a:p>
          <a:endParaRPr lang="en-GB"/>
        </a:p>
      </dgm:t>
    </dgm:pt>
    <dgm:pt modelId="{DBAFF845-B5AB-4E78-8747-8D49FFC79843}" type="pres">
      <dgm:prSet presAssocID="{20E190A8-85C0-4DD7-A1DD-36315B177362}" presName="rootConnector" presStyleLbl="node4" presStyleIdx="0" presStyleCnt="2"/>
      <dgm:spPr/>
      <dgm:t>
        <a:bodyPr/>
        <a:lstStyle/>
        <a:p>
          <a:endParaRPr lang="en-GB"/>
        </a:p>
      </dgm:t>
    </dgm:pt>
    <dgm:pt modelId="{28E88810-BD86-4F6A-88C8-A961469C155E}" type="pres">
      <dgm:prSet presAssocID="{20E190A8-85C0-4DD7-A1DD-36315B177362}" presName="hierChild4" presStyleCnt="0"/>
      <dgm:spPr/>
    </dgm:pt>
    <dgm:pt modelId="{31FB7A9C-9C87-4A91-8F92-F0057C754990}" type="pres">
      <dgm:prSet presAssocID="{20E190A8-85C0-4DD7-A1DD-36315B177362}" presName="hierChild5" presStyleCnt="0"/>
      <dgm:spPr/>
    </dgm:pt>
    <dgm:pt modelId="{93DE512C-D865-4CCA-8016-BCDB1725BC19}" type="pres">
      <dgm:prSet presAssocID="{11910845-20EA-4FFC-8664-C3809C6ADA5F}" presName="Name35" presStyleLbl="parChTrans1D4" presStyleIdx="1" presStyleCnt="3"/>
      <dgm:spPr/>
      <dgm:t>
        <a:bodyPr/>
        <a:lstStyle/>
        <a:p>
          <a:endParaRPr lang="en-GB"/>
        </a:p>
      </dgm:t>
    </dgm:pt>
    <dgm:pt modelId="{D4168F19-CEE5-4DCA-A97A-36940109EBB5}" type="pres">
      <dgm:prSet presAssocID="{C77F5B12-C0F7-4B90-9FED-8164E85C2B6A}" presName="hierRoot2" presStyleCnt="0">
        <dgm:presLayoutVars>
          <dgm:hierBranch/>
        </dgm:presLayoutVars>
      </dgm:prSet>
      <dgm:spPr/>
    </dgm:pt>
    <dgm:pt modelId="{561AEEA0-B3E6-469E-836C-4EAEF2E3139E}" type="pres">
      <dgm:prSet presAssocID="{C77F5B12-C0F7-4B90-9FED-8164E85C2B6A}" presName="rootComposite" presStyleCnt="0"/>
      <dgm:spPr/>
    </dgm:pt>
    <dgm:pt modelId="{B7F6149A-D1E1-49A0-BA43-38F82274B0E5}" type="pres">
      <dgm:prSet presAssocID="{C77F5B12-C0F7-4B90-9FED-8164E85C2B6A}" presName="rootText" presStyleLbl="node4" presStyleIdx="1" presStyleCnt="2" custScaleX="119301" custScaleY="93516">
        <dgm:presLayoutVars>
          <dgm:chPref val="3"/>
        </dgm:presLayoutVars>
      </dgm:prSet>
      <dgm:spPr/>
      <dgm:t>
        <a:bodyPr/>
        <a:lstStyle/>
        <a:p>
          <a:endParaRPr lang="en-GB"/>
        </a:p>
      </dgm:t>
    </dgm:pt>
    <dgm:pt modelId="{B259F9F6-355A-4250-9084-72142B277E61}" type="pres">
      <dgm:prSet presAssocID="{C77F5B12-C0F7-4B90-9FED-8164E85C2B6A}" presName="rootConnector" presStyleLbl="node4" presStyleIdx="1" presStyleCnt="2"/>
      <dgm:spPr/>
      <dgm:t>
        <a:bodyPr/>
        <a:lstStyle/>
        <a:p>
          <a:endParaRPr lang="en-GB"/>
        </a:p>
      </dgm:t>
    </dgm:pt>
    <dgm:pt modelId="{845F271B-ED5B-4911-AF71-6D3D66AF9489}" type="pres">
      <dgm:prSet presAssocID="{C77F5B12-C0F7-4B90-9FED-8164E85C2B6A}" presName="hierChild4" presStyleCnt="0"/>
      <dgm:spPr/>
    </dgm:pt>
    <dgm:pt modelId="{C0DDFA3C-5BDA-4C0F-B27E-A52E14C77605}" type="pres">
      <dgm:prSet presAssocID="{C77F5B12-C0F7-4B90-9FED-8164E85C2B6A}" presName="hierChild5" presStyleCnt="0"/>
      <dgm:spPr/>
    </dgm:pt>
    <dgm:pt modelId="{CDFB4DC5-03A7-4925-992E-0C0589CA0E7B}" type="pres">
      <dgm:prSet presAssocID="{DCD6A5A9-6163-4D0A-A669-2EEE12381109}" presName="hierChild5" presStyleCnt="0"/>
      <dgm:spPr/>
    </dgm:pt>
    <dgm:pt modelId="{4EB1FF75-0883-4033-B224-9EFE06D5E94E}" type="pres">
      <dgm:prSet presAssocID="{81FC228E-2FC3-4627-AB49-49E37085C8FB}" presName="Name111" presStyleLbl="parChTrans1D4" presStyleIdx="2" presStyleCnt="3"/>
      <dgm:spPr/>
      <dgm:t>
        <a:bodyPr/>
        <a:lstStyle/>
        <a:p>
          <a:endParaRPr lang="en-GB"/>
        </a:p>
      </dgm:t>
    </dgm:pt>
    <dgm:pt modelId="{9E0680D7-DA8C-4D43-8A10-1AB2F866BCC3}" type="pres">
      <dgm:prSet presAssocID="{FE462AFC-34D2-4196-BA44-E519F35F01AD}" presName="hierRoot3" presStyleCnt="0">
        <dgm:presLayoutVars>
          <dgm:hierBranch val="init"/>
        </dgm:presLayoutVars>
      </dgm:prSet>
      <dgm:spPr/>
    </dgm:pt>
    <dgm:pt modelId="{92279536-541A-4D2D-86A9-FD232D96F18D}" type="pres">
      <dgm:prSet presAssocID="{FE462AFC-34D2-4196-BA44-E519F35F01AD}" presName="rootComposite3" presStyleCnt="0"/>
      <dgm:spPr/>
    </dgm:pt>
    <dgm:pt modelId="{0EA8DBE1-BB50-432C-9225-A193436173B7}" type="pres">
      <dgm:prSet presAssocID="{FE462AFC-34D2-4196-BA44-E519F35F01AD}" presName="rootText3" presStyleLbl="asst3" presStyleIdx="0" presStyleCnt="1" custScaleX="139744">
        <dgm:presLayoutVars>
          <dgm:chPref val="3"/>
        </dgm:presLayoutVars>
      </dgm:prSet>
      <dgm:spPr/>
      <dgm:t>
        <a:bodyPr/>
        <a:lstStyle/>
        <a:p>
          <a:endParaRPr lang="en-GB"/>
        </a:p>
      </dgm:t>
    </dgm:pt>
    <dgm:pt modelId="{B8ADE68E-D6AD-4BD7-A761-6581F5BDCA2F}" type="pres">
      <dgm:prSet presAssocID="{FE462AFC-34D2-4196-BA44-E519F35F01AD}" presName="rootConnector3" presStyleLbl="asst3" presStyleIdx="0" presStyleCnt="1"/>
      <dgm:spPr/>
      <dgm:t>
        <a:bodyPr/>
        <a:lstStyle/>
        <a:p>
          <a:endParaRPr lang="en-GB"/>
        </a:p>
      </dgm:t>
    </dgm:pt>
    <dgm:pt modelId="{92361385-25FC-4D2D-B494-9CF8A38BB014}" type="pres">
      <dgm:prSet presAssocID="{FE462AFC-34D2-4196-BA44-E519F35F01AD}" presName="hierChild6" presStyleCnt="0"/>
      <dgm:spPr/>
    </dgm:pt>
    <dgm:pt modelId="{6AAC2A1A-8B0B-4122-9839-D5477591CDA2}" type="pres">
      <dgm:prSet presAssocID="{FE462AFC-34D2-4196-BA44-E519F35F01AD}" presName="hierChild7" presStyleCnt="0"/>
      <dgm:spPr/>
    </dgm:pt>
    <dgm:pt modelId="{5C47338F-063D-4411-9716-FE9FF1BD8792}" type="pres">
      <dgm:prSet presAssocID="{7CA10B64-089E-4431-9A7E-0C996EEE5F19}" presName="hierChild5" presStyleCnt="0"/>
      <dgm:spPr/>
    </dgm:pt>
    <dgm:pt modelId="{2442DD1F-7D7D-4642-9D74-FBA623028E83}" type="pres">
      <dgm:prSet presAssocID="{8F269CEF-9037-4851-A527-83AA00E1C99A}" presName="hierChild3" presStyleCnt="0"/>
      <dgm:spPr/>
    </dgm:pt>
  </dgm:ptLst>
  <dgm:cxnLst>
    <dgm:cxn modelId="{1963F16A-0149-D446-851E-0D5F928F1F47}" type="presOf" srcId="{7CA10B64-089E-4431-9A7E-0C996EEE5F19}" destId="{B6603328-258E-4752-B13B-228813C40C2C}" srcOrd="0" destOrd="0" presId="urn:microsoft.com/office/officeart/2005/8/layout/orgChart1"/>
    <dgm:cxn modelId="{694FCE9B-5511-4FC5-8E59-1B924687E732}" srcId="{FFB9116B-5F1D-4254-A2A9-A0A3B4A0B81D}" destId="{8F269CEF-9037-4851-A527-83AA00E1C99A}" srcOrd="0" destOrd="0" parTransId="{AEACCF33-B919-4182-B888-5A8652A5A7DB}" sibTransId="{59B1F3DE-67DE-487D-AE9A-FCD6878D29B3}"/>
    <dgm:cxn modelId="{37457DB7-CB1A-2D43-8E1C-1C492DCD7F15}" type="presOf" srcId="{DCD6A5A9-6163-4D0A-A669-2EEE12381109}" destId="{4C6EBE90-EA5A-4CDA-B02A-7CF2D14F2459}" srcOrd="1" destOrd="0" presId="urn:microsoft.com/office/officeart/2005/8/layout/orgChart1"/>
    <dgm:cxn modelId="{A69CC2F5-F001-4B4C-922E-B8EB30D90344}" type="presOf" srcId="{20E190A8-85C0-4DD7-A1DD-36315B177362}" destId="{B3696480-506A-4D80-AF82-323CC520A9A6}" srcOrd="0" destOrd="0" presId="urn:microsoft.com/office/officeart/2005/8/layout/orgChart1"/>
    <dgm:cxn modelId="{80F64372-819B-4A74-ACB4-D0E183DA09AF}" srcId="{8F269CEF-9037-4851-A527-83AA00E1C99A}" destId="{7CA10B64-089E-4431-9A7E-0C996EEE5F19}" srcOrd="0" destOrd="0" parTransId="{BB3ACFB7-51BF-4C31-AC40-3CF31EFE9EBF}" sibTransId="{8D42268B-8EFA-4A42-B05D-904F0C895C17}"/>
    <dgm:cxn modelId="{D2205C2D-651D-2A4A-8505-0B5DD581F92A}" type="presOf" srcId="{8F269CEF-9037-4851-A527-83AA00E1C99A}" destId="{E1330207-DAE2-436B-BFB6-96A06E918EE3}" srcOrd="1" destOrd="0" presId="urn:microsoft.com/office/officeart/2005/8/layout/orgChart1"/>
    <dgm:cxn modelId="{0F4DA34A-9337-49F3-8DB7-05CC682AD303}" srcId="{7CA10B64-089E-4431-9A7E-0C996EEE5F19}" destId="{DCD6A5A9-6163-4D0A-A669-2EEE12381109}" srcOrd="0" destOrd="0" parTransId="{094D0DDD-18D0-4F45-8825-896B5741AF2C}" sibTransId="{3BA3B85F-FD5F-44D0-A962-70BA166E33F6}"/>
    <dgm:cxn modelId="{910AE341-C2F1-CF4A-B055-C4CED6915D9C}" type="presOf" srcId="{BB3ACFB7-51BF-4C31-AC40-3CF31EFE9EBF}" destId="{C9847C1F-1A04-4070-AEBA-44C605C4BDB2}" srcOrd="0" destOrd="0" presId="urn:microsoft.com/office/officeart/2005/8/layout/orgChart1"/>
    <dgm:cxn modelId="{228BDF73-9C72-DC4F-994C-DF2A30F7D59E}" type="presOf" srcId="{7CA10B64-089E-4431-9A7E-0C996EEE5F19}" destId="{9986A704-14E4-4749-84A3-27AB81A76828}" srcOrd="1" destOrd="0" presId="urn:microsoft.com/office/officeart/2005/8/layout/orgChart1"/>
    <dgm:cxn modelId="{5558A065-1EB4-DE43-8A73-A0A03AB8EAD6}" type="presOf" srcId="{81FC228E-2FC3-4627-AB49-49E37085C8FB}" destId="{4EB1FF75-0883-4033-B224-9EFE06D5E94E}" srcOrd="0" destOrd="0" presId="urn:microsoft.com/office/officeart/2005/8/layout/orgChart1"/>
    <dgm:cxn modelId="{BB5576C2-47CE-044D-8E41-4C2A036B43D8}" type="presOf" srcId="{094D0DDD-18D0-4F45-8825-896B5741AF2C}" destId="{C0418C6A-FC25-450F-8D26-0C991326E47A}" srcOrd="0" destOrd="0" presId="urn:microsoft.com/office/officeart/2005/8/layout/orgChart1"/>
    <dgm:cxn modelId="{AACE3893-9329-4043-BF64-E08F5EEDC19E}" type="presOf" srcId="{C77F5B12-C0F7-4B90-9FED-8164E85C2B6A}" destId="{B7F6149A-D1E1-49A0-BA43-38F82274B0E5}" srcOrd="0" destOrd="0" presId="urn:microsoft.com/office/officeart/2005/8/layout/orgChart1"/>
    <dgm:cxn modelId="{5F7CF3B9-5680-BA4E-811E-9C7F1858FD96}" type="presOf" srcId="{11910845-20EA-4FFC-8664-C3809C6ADA5F}" destId="{93DE512C-D865-4CCA-8016-BCDB1725BC19}" srcOrd="0" destOrd="0" presId="urn:microsoft.com/office/officeart/2005/8/layout/orgChart1"/>
    <dgm:cxn modelId="{E398DDCF-29F2-6E4B-88F5-657F7C6A52C8}" type="presOf" srcId="{20E190A8-85C0-4DD7-A1DD-36315B177362}" destId="{DBAFF845-B5AB-4E78-8747-8D49FFC79843}" srcOrd="1" destOrd="0" presId="urn:microsoft.com/office/officeart/2005/8/layout/orgChart1"/>
    <dgm:cxn modelId="{7A37BBF1-C69C-4888-A65B-BA2BC87B97F5}" srcId="{DCD6A5A9-6163-4D0A-A669-2EEE12381109}" destId="{C77F5B12-C0F7-4B90-9FED-8164E85C2B6A}" srcOrd="1" destOrd="0" parTransId="{11910845-20EA-4FFC-8664-C3809C6ADA5F}" sibTransId="{53486386-32A5-4A62-969E-B445ED59E950}"/>
    <dgm:cxn modelId="{5D5C1E2C-5FDC-6243-992E-EE37D8B796D2}" type="presOf" srcId="{8F269CEF-9037-4851-A527-83AA00E1C99A}" destId="{8BD58E89-2DAF-420E-849E-2E0438604805}" srcOrd="0" destOrd="0" presId="urn:microsoft.com/office/officeart/2005/8/layout/orgChart1"/>
    <dgm:cxn modelId="{6BB09C1D-3456-824A-856C-A12348CE4E71}" type="presOf" srcId="{DCD6A5A9-6163-4D0A-A669-2EEE12381109}" destId="{AB7D3063-FDBC-43A4-BA38-7827D31E77C5}" srcOrd="0" destOrd="0" presId="urn:microsoft.com/office/officeart/2005/8/layout/orgChart1"/>
    <dgm:cxn modelId="{2ADD9C2E-B7F1-4EC1-BD8E-E2EAF90D4703}" srcId="{DCD6A5A9-6163-4D0A-A669-2EEE12381109}" destId="{FE462AFC-34D2-4196-BA44-E519F35F01AD}" srcOrd="2" destOrd="0" parTransId="{81FC228E-2FC3-4627-AB49-49E37085C8FB}" sibTransId="{ECF785E4-58CD-4EAD-9DBF-2E4F459DB7C5}"/>
    <dgm:cxn modelId="{51AD86E4-8558-AB43-9091-B303CD7B3EE4}" type="presOf" srcId="{C77F5B12-C0F7-4B90-9FED-8164E85C2B6A}" destId="{B259F9F6-355A-4250-9084-72142B277E61}" srcOrd="1" destOrd="0" presId="urn:microsoft.com/office/officeart/2005/8/layout/orgChart1"/>
    <dgm:cxn modelId="{290E7E67-CA02-9A43-A2EA-BE4C49377E11}" type="presOf" srcId="{FE462AFC-34D2-4196-BA44-E519F35F01AD}" destId="{B8ADE68E-D6AD-4BD7-A761-6581F5BDCA2F}" srcOrd="1" destOrd="0" presId="urn:microsoft.com/office/officeart/2005/8/layout/orgChart1"/>
    <dgm:cxn modelId="{9BC0802C-275A-4061-B809-35EEE25CB901}" srcId="{DCD6A5A9-6163-4D0A-A669-2EEE12381109}" destId="{20E190A8-85C0-4DD7-A1DD-36315B177362}" srcOrd="0" destOrd="0" parTransId="{13FEC2B9-B03B-4EBD-88C8-59CE603CC296}" sibTransId="{EB0E5512-FDD6-40B7-962C-394E031773BF}"/>
    <dgm:cxn modelId="{DE59EC83-239E-444C-AC87-3A894BD7E9CA}" type="presOf" srcId="{13FEC2B9-B03B-4EBD-88C8-59CE603CC296}" destId="{F7EBA302-31A6-4265-A5EC-3E5EB447D4E4}" srcOrd="0" destOrd="0" presId="urn:microsoft.com/office/officeart/2005/8/layout/orgChart1"/>
    <dgm:cxn modelId="{A0847655-BB13-9847-A3C6-3324B87D3FD5}" type="presOf" srcId="{FE462AFC-34D2-4196-BA44-E519F35F01AD}" destId="{0EA8DBE1-BB50-432C-9225-A193436173B7}" srcOrd="0" destOrd="0" presId="urn:microsoft.com/office/officeart/2005/8/layout/orgChart1"/>
    <dgm:cxn modelId="{19F0CBB0-9A37-EB4F-B4BA-B341D7BB2313}" type="presOf" srcId="{FFB9116B-5F1D-4254-A2A9-A0A3B4A0B81D}" destId="{8938EA11-FB45-4DD1-B332-98567F252C74}" srcOrd="0" destOrd="0" presId="urn:microsoft.com/office/officeart/2005/8/layout/orgChart1"/>
    <dgm:cxn modelId="{BB944431-38DE-CB48-9332-FA13AE99BF99}" type="presParOf" srcId="{8938EA11-FB45-4DD1-B332-98567F252C74}" destId="{8382B612-657B-4FA3-8268-23FFEF741155}" srcOrd="0" destOrd="0" presId="urn:microsoft.com/office/officeart/2005/8/layout/orgChart1"/>
    <dgm:cxn modelId="{FB147231-686D-DF4B-8434-2C5F784E47FB}" type="presParOf" srcId="{8382B612-657B-4FA3-8268-23FFEF741155}" destId="{83249C71-A88A-4045-8E99-F29F74B11FAA}" srcOrd="0" destOrd="0" presId="urn:microsoft.com/office/officeart/2005/8/layout/orgChart1"/>
    <dgm:cxn modelId="{6856FDD4-2469-E64C-A0D8-9FD36E2624E9}" type="presParOf" srcId="{83249C71-A88A-4045-8E99-F29F74B11FAA}" destId="{8BD58E89-2DAF-420E-849E-2E0438604805}" srcOrd="0" destOrd="0" presId="urn:microsoft.com/office/officeart/2005/8/layout/orgChart1"/>
    <dgm:cxn modelId="{7F824FD6-5D1A-644C-81D7-59D108E344BA}" type="presParOf" srcId="{83249C71-A88A-4045-8E99-F29F74B11FAA}" destId="{E1330207-DAE2-436B-BFB6-96A06E918EE3}" srcOrd="1" destOrd="0" presId="urn:microsoft.com/office/officeart/2005/8/layout/orgChart1"/>
    <dgm:cxn modelId="{AE0B1B4A-42CF-C444-B25C-6C7EFBC0854F}" type="presParOf" srcId="{8382B612-657B-4FA3-8268-23FFEF741155}" destId="{EA19BA59-7534-473A-8227-F1A734288610}" srcOrd="1" destOrd="0" presId="urn:microsoft.com/office/officeart/2005/8/layout/orgChart1"/>
    <dgm:cxn modelId="{7CDB1BD8-AD92-A645-ACEB-897223D8FB8D}" type="presParOf" srcId="{EA19BA59-7534-473A-8227-F1A734288610}" destId="{C9847C1F-1A04-4070-AEBA-44C605C4BDB2}" srcOrd="0" destOrd="0" presId="urn:microsoft.com/office/officeart/2005/8/layout/orgChart1"/>
    <dgm:cxn modelId="{D362A3EB-5378-D545-A87B-0487BD4588F3}" type="presParOf" srcId="{EA19BA59-7534-473A-8227-F1A734288610}" destId="{93123C52-A726-4306-A5D5-5C3FA07E624C}" srcOrd="1" destOrd="0" presId="urn:microsoft.com/office/officeart/2005/8/layout/orgChart1"/>
    <dgm:cxn modelId="{860F82E7-A7DB-F440-9232-44170E035DBF}" type="presParOf" srcId="{93123C52-A726-4306-A5D5-5C3FA07E624C}" destId="{6A8C044C-E0D3-43CD-9D2C-03E4C33E32AE}" srcOrd="0" destOrd="0" presId="urn:microsoft.com/office/officeart/2005/8/layout/orgChart1"/>
    <dgm:cxn modelId="{C86A4A76-7FF4-5B48-A0CC-A87471CC18D8}" type="presParOf" srcId="{6A8C044C-E0D3-43CD-9D2C-03E4C33E32AE}" destId="{B6603328-258E-4752-B13B-228813C40C2C}" srcOrd="0" destOrd="0" presId="urn:microsoft.com/office/officeart/2005/8/layout/orgChart1"/>
    <dgm:cxn modelId="{988D4163-6962-4C4A-B3B7-84F76EAA712F}" type="presParOf" srcId="{6A8C044C-E0D3-43CD-9D2C-03E4C33E32AE}" destId="{9986A704-14E4-4749-84A3-27AB81A76828}" srcOrd="1" destOrd="0" presId="urn:microsoft.com/office/officeart/2005/8/layout/orgChart1"/>
    <dgm:cxn modelId="{6EABBAD2-8C46-E24D-AF9F-C16476A06FB4}" type="presParOf" srcId="{93123C52-A726-4306-A5D5-5C3FA07E624C}" destId="{F9068D68-61D9-4974-9F06-D63500FA44F4}" srcOrd="1" destOrd="0" presId="urn:microsoft.com/office/officeart/2005/8/layout/orgChart1"/>
    <dgm:cxn modelId="{DE45AD7C-A959-964C-8858-6E0EE02293FB}" type="presParOf" srcId="{F9068D68-61D9-4974-9F06-D63500FA44F4}" destId="{C0418C6A-FC25-450F-8D26-0C991326E47A}" srcOrd="0" destOrd="0" presId="urn:microsoft.com/office/officeart/2005/8/layout/orgChart1"/>
    <dgm:cxn modelId="{936B44E1-CF68-E341-AAE0-3E5D91DC0E37}" type="presParOf" srcId="{F9068D68-61D9-4974-9F06-D63500FA44F4}" destId="{245E65B4-688B-4E83-AFB1-774C81218AD5}" srcOrd="1" destOrd="0" presId="urn:microsoft.com/office/officeart/2005/8/layout/orgChart1"/>
    <dgm:cxn modelId="{185A03ED-19F2-3E48-9D7B-67F03125F3FB}" type="presParOf" srcId="{245E65B4-688B-4E83-AFB1-774C81218AD5}" destId="{8C6C9884-791A-43DF-A528-CA8BA392B8E6}" srcOrd="0" destOrd="0" presId="urn:microsoft.com/office/officeart/2005/8/layout/orgChart1"/>
    <dgm:cxn modelId="{F284D208-899F-D743-9139-959FE892F041}" type="presParOf" srcId="{8C6C9884-791A-43DF-A528-CA8BA392B8E6}" destId="{AB7D3063-FDBC-43A4-BA38-7827D31E77C5}" srcOrd="0" destOrd="0" presId="urn:microsoft.com/office/officeart/2005/8/layout/orgChart1"/>
    <dgm:cxn modelId="{0058CE35-6732-7345-9C82-B5167672ECCC}" type="presParOf" srcId="{8C6C9884-791A-43DF-A528-CA8BA392B8E6}" destId="{4C6EBE90-EA5A-4CDA-B02A-7CF2D14F2459}" srcOrd="1" destOrd="0" presId="urn:microsoft.com/office/officeart/2005/8/layout/orgChart1"/>
    <dgm:cxn modelId="{195B9064-F26F-9749-8156-37169AE30026}" type="presParOf" srcId="{245E65B4-688B-4E83-AFB1-774C81218AD5}" destId="{C0DA680F-C273-43E4-9F2D-685F0528994D}" srcOrd="1" destOrd="0" presId="urn:microsoft.com/office/officeart/2005/8/layout/orgChart1"/>
    <dgm:cxn modelId="{BAA6D0FF-7F1D-D643-99C4-C75B0F0EB6B2}" type="presParOf" srcId="{C0DA680F-C273-43E4-9F2D-685F0528994D}" destId="{F7EBA302-31A6-4265-A5EC-3E5EB447D4E4}" srcOrd="0" destOrd="0" presId="urn:microsoft.com/office/officeart/2005/8/layout/orgChart1"/>
    <dgm:cxn modelId="{0513B8DC-2399-9343-A7B6-853692A8D811}" type="presParOf" srcId="{C0DA680F-C273-43E4-9F2D-685F0528994D}" destId="{E92153F5-97D5-4FDA-B157-F4B3B9342A78}" srcOrd="1" destOrd="0" presId="urn:microsoft.com/office/officeart/2005/8/layout/orgChart1"/>
    <dgm:cxn modelId="{9050417B-20E2-BC45-AFB9-A2D9B39A032F}" type="presParOf" srcId="{E92153F5-97D5-4FDA-B157-F4B3B9342A78}" destId="{E37445A8-26FF-44BF-9507-B17915DE957A}" srcOrd="0" destOrd="0" presId="urn:microsoft.com/office/officeart/2005/8/layout/orgChart1"/>
    <dgm:cxn modelId="{093F87E7-EFCD-0B4A-85A2-4B6FCC5106B7}" type="presParOf" srcId="{E37445A8-26FF-44BF-9507-B17915DE957A}" destId="{B3696480-506A-4D80-AF82-323CC520A9A6}" srcOrd="0" destOrd="0" presId="urn:microsoft.com/office/officeart/2005/8/layout/orgChart1"/>
    <dgm:cxn modelId="{387502F9-D39D-D540-81E1-9C0903D751E1}" type="presParOf" srcId="{E37445A8-26FF-44BF-9507-B17915DE957A}" destId="{DBAFF845-B5AB-4E78-8747-8D49FFC79843}" srcOrd="1" destOrd="0" presId="urn:microsoft.com/office/officeart/2005/8/layout/orgChart1"/>
    <dgm:cxn modelId="{DE186393-14DA-7E49-ACB2-3D6963361485}" type="presParOf" srcId="{E92153F5-97D5-4FDA-B157-F4B3B9342A78}" destId="{28E88810-BD86-4F6A-88C8-A961469C155E}" srcOrd="1" destOrd="0" presId="urn:microsoft.com/office/officeart/2005/8/layout/orgChart1"/>
    <dgm:cxn modelId="{B221FBA8-F03D-FF45-9085-C01DC5634526}" type="presParOf" srcId="{E92153F5-97D5-4FDA-B157-F4B3B9342A78}" destId="{31FB7A9C-9C87-4A91-8F92-F0057C754990}" srcOrd="2" destOrd="0" presId="urn:microsoft.com/office/officeart/2005/8/layout/orgChart1"/>
    <dgm:cxn modelId="{5CC6E5DD-7BDE-294D-B00D-722419227BB9}" type="presParOf" srcId="{C0DA680F-C273-43E4-9F2D-685F0528994D}" destId="{93DE512C-D865-4CCA-8016-BCDB1725BC19}" srcOrd="2" destOrd="0" presId="urn:microsoft.com/office/officeart/2005/8/layout/orgChart1"/>
    <dgm:cxn modelId="{9FE108AF-7384-774F-ADEE-32FFAADDCB26}" type="presParOf" srcId="{C0DA680F-C273-43E4-9F2D-685F0528994D}" destId="{D4168F19-CEE5-4DCA-A97A-36940109EBB5}" srcOrd="3" destOrd="0" presId="urn:microsoft.com/office/officeart/2005/8/layout/orgChart1"/>
    <dgm:cxn modelId="{7AC4931C-84E5-6A43-96BE-0F84FF370FB6}" type="presParOf" srcId="{D4168F19-CEE5-4DCA-A97A-36940109EBB5}" destId="{561AEEA0-B3E6-469E-836C-4EAEF2E3139E}" srcOrd="0" destOrd="0" presId="urn:microsoft.com/office/officeart/2005/8/layout/orgChart1"/>
    <dgm:cxn modelId="{1AD3E63C-A404-8C4E-99BC-62C0273F4B8E}" type="presParOf" srcId="{561AEEA0-B3E6-469E-836C-4EAEF2E3139E}" destId="{B7F6149A-D1E1-49A0-BA43-38F82274B0E5}" srcOrd="0" destOrd="0" presId="urn:microsoft.com/office/officeart/2005/8/layout/orgChart1"/>
    <dgm:cxn modelId="{40155B79-A113-504E-8225-E301F367CFC3}" type="presParOf" srcId="{561AEEA0-B3E6-469E-836C-4EAEF2E3139E}" destId="{B259F9F6-355A-4250-9084-72142B277E61}" srcOrd="1" destOrd="0" presId="urn:microsoft.com/office/officeart/2005/8/layout/orgChart1"/>
    <dgm:cxn modelId="{B454C965-AF26-864E-80D1-B6DCD9BBD300}" type="presParOf" srcId="{D4168F19-CEE5-4DCA-A97A-36940109EBB5}" destId="{845F271B-ED5B-4911-AF71-6D3D66AF9489}" srcOrd="1" destOrd="0" presId="urn:microsoft.com/office/officeart/2005/8/layout/orgChart1"/>
    <dgm:cxn modelId="{ECD31DB1-63A4-C64A-9939-287729AC3767}" type="presParOf" srcId="{D4168F19-CEE5-4DCA-A97A-36940109EBB5}" destId="{C0DDFA3C-5BDA-4C0F-B27E-A52E14C77605}" srcOrd="2" destOrd="0" presId="urn:microsoft.com/office/officeart/2005/8/layout/orgChart1"/>
    <dgm:cxn modelId="{F129DF54-E678-3544-ACBE-B4C4ECB4CCB6}" type="presParOf" srcId="{245E65B4-688B-4E83-AFB1-774C81218AD5}" destId="{CDFB4DC5-03A7-4925-992E-0C0589CA0E7B}" srcOrd="2" destOrd="0" presId="urn:microsoft.com/office/officeart/2005/8/layout/orgChart1"/>
    <dgm:cxn modelId="{A816E40A-52E7-2B41-BBCD-146A851AEF80}" type="presParOf" srcId="{CDFB4DC5-03A7-4925-992E-0C0589CA0E7B}" destId="{4EB1FF75-0883-4033-B224-9EFE06D5E94E}" srcOrd="0" destOrd="0" presId="urn:microsoft.com/office/officeart/2005/8/layout/orgChart1"/>
    <dgm:cxn modelId="{47CB26C6-9DDC-1144-8BF7-34C47CD2D2CC}" type="presParOf" srcId="{CDFB4DC5-03A7-4925-992E-0C0589CA0E7B}" destId="{9E0680D7-DA8C-4D43-8A10-1AB2F866BCC3}" srcOrd="1" destOrd="0" presId="urn:microsoft.com/office/officeart/2005/8/layout/orgChart1"/>
    <dgm:cxn modelId="{56EB8895-F807-DF4F-B952-6350495E75D6}" type="presParOf" srcId="{9E0680D7-DA8C-4D43-8A10-1AB2F866BCC3}" destId="{92279536-541A-4D2D-86A9-FD232D96F18D}" srcOrd="0" destOrd="0" presId="urn:microsoft.com/office/officeart/2005/8/layout/orgChart1"/>
    <dgm:cxn modelId="{2CBC9D4E-9B2A-0E46-A477-A01F0F8BD509}" type="presParOf" srcId="{92279536-541A-4D2D-86A9-FD232D96F18D}" destId="{0EA8DBE1-BB50-432C-9225-A193436173B7}" srcOrd="0" destOrd="0" presId="urn:microsoft.com/office/officeart/2005/8/layout/orgChart1"/>
    <dgm:cxn modelId="{00A57AA5-90DE-CF42-A4C4-A3BD391F1AEB}" type="presParOf" srcId="{92279536-541A-4D2D-86A9-FD232D96F18D}" destId="{B8ADE68E-D6AD-4BD7-A761-6581F5BDCA2F}" srcOrd="1" destOrd="0" presId="urn:microsoft.com/office/officeart/2005/8/layout/orgChart1"/>
    <dgm:cxn modelId="{930953B5-87B2-794F-8F62-2B7A9BC6F64D}" type="presParOf" srcId="{9E0680D7-DA8C-4D43-8A10-1AB2F866BCC3}" destId="{92361385-25FC-4D2D-B494-9CF8A38BB014}" srcOrd="1" destOrd="0" presId="urn:microsoft.com/office/officeart/2005/8/layout/orgChart1"/>
    <dgm:cxn modelId="{698F8114-8767-0643-B1C9-108F90C5236A}" type="presParOf" srcId="{9E0680D7-DA8C-4D43-8A10-1AB2F866BCC3}" destId="{6AAC2A1A-8B0B-4122-9839-D5477591CDA2}" srcOrd="2" destOrd="0" presId="urn:microsoft.com/office/officeart/2005/8/layout/orgChart1"/>
    <dgm:cxn modelId="{DED96435-8B3F-5947-9FE0-CB38FAC18051}" type="presParOf" srcId="{93123C52-A726-4306-A5D5-5C3FA07E624C}" destId="{5C47338F-063D-4411-9716-FE9FF1BD8792}" srcOrd="2" destOrd="0" presId="urn:microsoft.com/office/officeart/2005/8/layout/orgChart1"/>
    <dgm:cxn modelId="{A56E5391-1845-7C4C-A56A-21543665D629}" type="presParOf" srcId="{8382B612-657B-4FA3-8268-23FFEF741155}" destId="{2442DD1F-7D7D-4642-9D74-FBA623028E8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1FF75-0883-4033-B224-9EFE06D5E94E}">
      <dsp:nvSpPr>
        <dsp:cNvPr id="0" name=""/>
        <dsp:cNvSpPr/>
      </dsp:nvSpPr>
      <dsp:spPr>
        <a:xfrm>
          <a:off x="4048460" y="3069458"/>
          <a:ext cx="167716" cy="734757"/>
        </a:xfrm>
        <a:custGeom>
          <a:avLst/>
          <a:gdLst/>
          <a:ahLst/>
          <a:cxnLst/>
          <a:rect l="0" t="0" r="0" b="0"/>
          <a:pathLst>
            <a:path>
              <a:moveTo>
                <a:pt x="167716" y="0"/>
              </a:moveTo>
              <a:lnTo>
                <a:pt x="167716" y="734757"/>
              </a:lnTo>
              <a:lnTo>
                <a:pt x="0" y="7347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DE512C-D865-4CCA-8016-BCDB1725BC19}">
      <dsp:nvSpPr>
        <dsp:cNvPr id="0" name=""/>
        <dsp:cNvSpPr/>
      </dsp:nvSpPr>
      <dsp:spPr>
        <a:xfrm>
          <a:off x="4216176" y="3069458"/>
          <a:ext cx="1244295" cy="1469514"/>
        </a:xfrm>
        <a:custGeom>
          <a:avLst/>
          <a:gdLst/>
          <a:ahLst/>
          <a:cxnLst/>
          <a:rect l="0" t="0" r="0" b="0"/>
          <a:pathLst>
            <a:path>
              <a:moveTo>
                <a:pt x="0" y="0"/>
              </a:moveTo>
              <a:lnTo>
                <a:pt x="0" y="1301797"/>
              </a:lnTo>
              <a:lnTo>
                <a:pt x="1244295" y="1301797"/>
              </a:lnTo>
              <a:lnTo>
                <a:pt x="1244295" y="14695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EBA302-31A6-4265-A5EC-3E5EB447D4E4}">
      <dsp:nvSpPr>
        <dsp:cNvPr id="0" name=""/>
        <dsp:cNvSpPr/>
      </dsp:nvSpPr>
      <dsp:spPr>
        <a:xfrm>
          <a:off x="3132609" y="3069458"/>
          <a:ext cx="1083566" cy="1472161"/>
        </a:xfrm>
        <a:custGeom>
          <a:avLst/>
          <a:gdLst/>
          <a:ahLst/>
          <a:cxnLst/>
          <a:rect l="0" t="0" r="0" b="0"/>
          <a:pathLst>
            <a:path>
              <a:moveTo>
                <a:pt x="1083566" y="0"/>
              </a:moveTo>
              <a:lnTo>
                <a:pt x="1083566" y="1304444"/>
              </a:lnTo>
              <a:lnTo>
                <a:pt x="0" y="1304444"/>
              </a:lnTo>
              <a:lnTo>
                <a:pt x="0" y="14721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418C6A-FC25-450F-8D26-0C991326E47A}">
      <dsp:nvSpPr>
        <dsp:cNvPr id="0" name=""/>
        <dsp:cNvSpPr/>
      </dsp:nvSpPr>
      <dsp:spPr>
        <a:xfrm>
          <a:off x="4170456" y="1935377"/>
          <a:ext cx="91440" cy="335432"/>
        </a:xfrm>
        <a:custGeom>
          <a:avLst/>
          <a:gdLst/>
          <a:ahLst/>
          <a:cxnLst/>
          <a:rect l="0" t="0" r="0" b="0"/>
          <a:pathLst>
            <a:path>
              <a:moveTo>
                <a:pt x="45720" y="0"/>
              </a:moveTo>
              <a:lnTo>
                <a:pt x="45720" y="3354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847C1F-1A04-4070-AEBA-44C605C4BDB2}">
      <dsp:nvSpPr>
        <dsp:cNvPr id="0" name=""/>
        <dsp:cNvSpPr/>
      </dsp:nvSpPr>
      <dsp:spPr>
        <a:xfrm>
          <a:off x="4170456" y="801296"/>
          <a:ext cx="91440" cy="335432"/>
        </a:xfrm>
        <a:custGeom>
          <a:avLst/>
          <a:gdLst/>
          <a:ahLst/>
          <a:cxnLst/>
          <a:rect l="0" t="0" r="0" b="0"/>
          <a:pathLst>
            <a:path>
              <a:moveTo>
                <a:pt x="45720" y="0"/>
              </a:moveTo>
              <a:lnTo>
                <a:pt x="45720" y="3354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D58E89-2DAF-420E-849E-2E0438604805}">
      <dsp:nvSpPr>
        <dsp:cNvPr id="0" name=""/>
        <dsp:cNvSpPr/>
      </dsp:nvSpPr>
      <dsp:spPr>
        <a:xfrm>
          <a:off x="3223743" y="2647"/>
          <a:ext cx="1984866" cy="7986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R="0" lvl="0" algn="ctr" defTabSz="622300" rtl="0">
            <a:lnSpc>
              <a:spcPct val="90000"/>
            </a:lnSpc>
            <a:spcBef>
              <a:spcPct val="0"/>
            </a:spcBef>
            <a:spcAft>
              <a:spcPct val="35000"/>
            </a:spcAft>
          </a:pPr>
          <a:r>
            <a:rPr lang="en-GB" sz="1400" b="0" i="0" u="none" strike="noStrike" kern="1200" baseline="0" dirty="0" smtClean="0">
              <a:solidFill>
                <a:srgbClr val="000000"/>
              </a:solidFill>
              <a:latin typeface="Calibri"/>
            </a:rPr>
            <a:t>Executive</a:t>
          </a:r>
          <a:r>
            <a:rPr lang="en-GB" sz="1400" b="0" i="0" u="none" strike="noStrike" kern="1200" baseline="0" dirty="0" smtClean="0">
              <a:latin typeface="Calibri"/>
            </a:rPr>
            <a:t> </a:t>
          </a:r>
          <a:r>
            <a:rPr lang="en-GB" sz="1400" b="0" i="0" u="none" strike="noStrike" kern="1200" baseline="0" dirty="0" smtClean="0">
              <a:solidFill>
                <a:schemeClr val="tx1"/>
              </a:solidFill>
              <a:latin typeface="Calibri"/>
            </a:rPr>
            <a:t>Manager</a:t>
          </a:r>
          <a:r>
            <a:rPr lang="en-GB" sz="1400" b="0" i="0" u="none" strike="noStrike" kern="1200" baseline="0" dirty="0" smtClean="0">
              <a:latin typeface="Calibri"/>
            </a:rPr>
            <a:t> </a:t>
          </a:r>
          <a:endParaRPr lang="en-GB" sz="1400" b="0" i="0" u="none" strike="noStrike" kern="1200" baseline="0" dirty="0" smtClean="0">
            <a:latin typeface="Times New Roman"/>
          </a:endParaRPr>
        </a:p>
      </dsp:txBody>
      <dsp:txXfrm>
        <a:off x="3223743" y="2647"/>
        <a:ext cx="1984866" cy="798648"/>
      </dsp:txXfrm>
    </dsp:sp>
    <dsp:sp modelId="{B6603328-258E-4752-B13B-228813C40C2C}">
      <dsp:nvSpPr>
        <dsp:cNvPr id="0" name=""/>
        <dsp:cNvSpPr/>
      </dsp:nvSpPr>
      <dsp:spPr>
        <a:xfrm>
          <a:off x="3206756" y="1136728"/>
          <a:ext cx="2018840" cy="7986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R="0" lvl="0" algn="ctr" defTabSz="711200" rtl="0">
            <a:lnSpc>
              <a:spcPct val="90000"/>
            </a:lnSpc>
            <a:spcBef>
              <a:spcPct val="0"/>
            </a:spcBef>
            <a:spcAft>
              <a:spcPct val="35000"/>
            </a:spcAft>
          </a:pPr>
          <a:r>
            <a:rPr lang="en-GB" sz="1600" b="0" i="0" u="none" strike="noStrike" kern="1200" baseline="0" dirty="0" smtClean="0">
              <a:solidFill>
                <a:srgbClr val="000000"/>
              </a:solidFill>
              <a:latin typeface="Calibri"/>
            </a:rPr>
            <a:t>Designated</a:t>
          </a:r>
          <a:r>
            <a:rPr lang="en-GB" sz="1600" b="0" i="0" u="none" strike="noStrike" kern="1200" baseline="0" dirty="0" smtClean="0">
              <a:latin typeface="Calibri"/>
            </a:rPr>
            <a:t> </a:t>
          </a:r>
          <a:r>
            <a:rPr lang="en-GB" sz="1600" b="0" i="0" u="none" strike="noStrike" kern="1200" baseline="0" dirty="0" smtClean="0">
              <a:solidFill>
                <a:srgbClr val="000000"/>
              </a:solidFill>
              <a:latin typeface="Calibri"/>
            </a:rPr>
            <a:t>Person</a:t>
          </a:r>
        </a:p>
      </dsp:txBody>
      <dsp:txXfrm>
        <a:off x="3206756" y="1136728"/>
        <a:ext cx="2018840" cy="798648"/>
      </dsp:txXfrm>
    </dsp:sp>
    <dsp:sp modelId="{AB7D3063-FDBC-43A4-BA38-7827D31E77C5}">
      <dsp:nvSpPr>
        <dsp:cNvPr id="0" name=""/>
        <dsp:cNvSpPr/>
      </dsp:nvSpPr>
      <dsp:spPr>
        <a:xfrm>
          <a:off x="3088140" y="2270810"/>
          <a:ext cx="2256071" cy="7986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R="0" lvl="0" algn="ctr" defTabSz="711200" rtl="0">
            <a:lnSpc>
              <a:spcPct val="90000"/>
            </a:lnSpc>
            <a:spcBef>
              <a:spcPct val="0"/>
            </a:spcBef>
            <a:spcAft>
              <a:spcPct val="35000"/>
            </a:spcAft>
          </a:pPr>
          <a:r>
            <a:rPr lang="en-GB" sz="1600" b="0" i="0" u="none" strike="noStrike" kern="1200" baseline="0" dirty="0" smtClean="0">
              <a:solidFill>
                <a:srgbClr val="000000"/>
              </a:solidFill>
              <a:latin typeface="Calibri"/>
            </a:rPr>
            <a:t>Authorised</a:t>
          </a:r>
          <a:r>
            <a:rPr lang="en-GB" sz="1600" b="0" i="0" u="none" strike="noStrike" kern="1200" baseline="0" dirty="0" smtClean="0">
              <a:latin typeface="Calibri"/>
            </a:rPr>
            <a:t> </a:t>
          </a:r>
          <a:r>
            <a:rPr lang="en-GB" sz="1600" b="0" i="0" u="none" strike="noStrike" kern="1200" baseline="0" dirty="0" smtClean="0">
              <a:solidFill>
                <a:srgbClr val="000000"/>
              </a:solidFill>
              <a:latin typeface="Calibri"/>
            </a:rPr>
            <a:t>Person</a:t>
          </a:r>
        </a:p>
      </dsp:txBody>
      <dsp:txXfrm>
        <a:off x="3088140" y="2270810"/>
        <a:ext cx="2256071" cy="798648"/>
      </dsp:txXfrm>
    </dsp:sp>
    <dsp:sp modelId="{B3696480-506A-4D80-AF82-323CC520A9A6}">
      <dsp:nvSpPr>
        <dsp:cNvPr id="0" name=""/>
        <dsp:cNvSpPr/>
      </dsp:nvSpPr>
      <dsp:spPr>
        <a:xfrm>
          <a:off x="2056030" y="4541620"/>
          <a:ext cx="2153157" cy="747830"/>
        </a:xfrm>
        <a:prstGeom prst="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R="0" lvl="0" algn="ctr" defTabSz="711200" rtl="0">
            <a:lnSpc>
              <a:spcPct val="90000"/>
            </a:lnSpc>
            <a:spcBef>
              <a:spcPct val="0"/>
            </a:spcBef>
            <a:spcAft>
              <a:spcPct val="35000"/>
            </a:spcAft>
          </a:pPr>
          <a:r>
            <a:rPr lang="en-GB" sz="1600" b="0" i="0" u="none" strike="noStrike" kern="1200" baseline="0" dirty="0" smtClean="0">
              <a:solidFill>
                <a:srgbClr val="000000"/>
              </a:solidFill>
              <a:latin typeface="Calibri"/>
            </a:rPr>
            <a:t>Competent Person</a:t>
          </a:r>
        </a:p>
        <a:p>
          <a:pPr marR="0" lvl="0" algn="ctr" defTabSz="711200" rtl="0">
            <a:lnSpc>
              <a:spcPct val="90000"/>
            </a:lnSpc>
            <a:spcBef>
              <a:spcPct val="0"/>
            </a:spcBef>
            <a:spcAft>
              <a:spcPct val="35000"/>
            </a:spcAft>
          </a:pPr>
          <a:r>
            <a:rPr lang="en-GB" sz="1200" b="0" i="0" u="none" strike="noStrike" kern="1200" baseline="0" dirty="0" smtClean="0">
              <a:solidFill>
                <a:srgbClr val="000000"/>
              </a:solidFill>
              <a:latin typeface="Calibri"/>
            </a:rPr>
            <a:t>(External Contractors)</a:t>
          </a:r>
        </a:p>
      </dsp:txBody>
      <dsp:txXfrm>
        <a:off x="2056030" y="4541620"/>
        <a:ext cx="2153157" cy="747830"/>
      </dsp:txXfrm>
    </dsp:sp>
    <dsp:sp modelId="{B7F6149A-D1E1-49A0-BA43-38F82274B0E5}">
      <dsp:nvSpPr>
        <dsp:cNvPr id="0" name=""/>
        <dsp:cNvSpPr/>
      </dsp:nvSpPr>
      <dsp:spPr>
        <a:xfrm>
          <a:off x="4507675" y="4538973"/>
          <a:ext cx="1905592" cy="746864"/>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R="0" lvl="0" algn="ctr" defTabSz="711200" rtl="0">
            <a:lnSpc>
              <a:spcPct val="90000"/>
            </a:lnSpc>
            <a:spcBef>
              <a:spcPct val="0"/>
            </a:spcBef>
            <a:spcAft>
              <a:spcPct val="35000"/>
            </a:spcAft>
          </a:pPr>
          <a:r>
            <a:rPr lang="en-GB" sz="1600" b="0" i="0" u="none" strike="noStrike" kern="1200" baseline="0" dirty="0" smtClean="0">
              <a:solidFill>
                <a:srgbClr val="000000"/>
              </a:solidFill>
              <a:latin typeface="Calibri"/>
            </a:rPr>
            <a:t>Competent Person</a:t>
          </a:r>
        </a:p>
      </dsp:txBody>
      <dsp:txXfrm>
        <a:off x="4507675" y="4538973"/>
        <a:ext cx="1905592" cy="746864"/>
      </dsp:txXfrm>
    </dsp:sp>
    <dsp:sp modelId="{0EA8DBE1-BB50-432C-9225-A193436173B7}">
      <dsp:nvSpPr>
        <dsp:cNvPr id="0" name=""/>
        <dsp:cNvSpPr/>
      </dsp:nvSpPr>
      <dsp:spPr>
        <a:xfrm>
          <a:off x="1816332" y="3404891"/>
          <a:ext cx="2232127" cy="798648"/>
        </a:xfrm>
        <a:prstGeom prst="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a:solidFill>
                <a:srgbClr val="000000"/>
              </a:solidFill>
            </a:rPr>
            <a:t>Authorising</a:t>
          </a:r>
          <a:r>
            <a:rPr lang="en-GB" sz="1600" kern="1200" dirty="0"/>
            <a:t> </a:t>
          </a:r>
          <a:r>
            <a:rPr lang="en-GB" sz="1600" kern="1200" dirty="0">
              <a:solidFill>
                <a:srgbClr val="000000"/>
              </a:solidFill>
            </a:rPr>
            <a:t>Engineer</a:t>
          </a:r>
          <a:r>
            <a:rPr lang="en-GB" sz="1600" kern="1200" dirty="0"/>
            <a:t> </a:t>
          </a:r>
        </a:p>
        <a:p>
          <a:pPr lvl="0" algn="ctr" defTabSz="711200">
            <a:lnSpc>
              <a:spcPct val="90000"/>
            </a:lnSpc>
            <a:spcBef>
              <a:spcPct val="0"/>
            </a:spcBef>
            <a:spcAft>
              <a:spcPct val="35000"/>
            </a:spcAft>
          </a:pPr>
          <a:r>
            <a:rPr lang="en-GB" sz="1200" kern="1200" dirty="0">
              <a:solidFill>
                <a:srgbClr val="000000"/>
              </a:solidFill>
            </a:rPr>
            <a:t>(External Consultant)</a:t>
          </a:r>
        </a:p>
      </dsp:txBody>
      <dsp:txXfrm>
        <a:off x="1816332" y="3404891"/>
        <a:ext cx="2232127" cy="79864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8FF759F-2874-4416-8F57-09ADB57D563A}" type="datetimeFigureOut">
              <a:rPr lang="en-GB"/>
              <a:pPr>
                <a:defRPr/>
              </a:pPr>
              <a:t>02/06/16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9AB6DE62-E740-4193-BB06-841C43C1D03B}" type="slidenum">
              <a:rPr lang="en-GB"/>
              <a:pPr>
                <a:defRPr/>
              </a:pPr>
              <a:t>‹#›</a:t>
            </a:fld>
            <a:endParaRPr lang="en-GB" dirty="0"/>
          </a:p>
        </p:txBody>
      </p:sp>
    </p:spTree>
    <p:extLst>
      <p:ext uri="{BB962C8B-B14F-4D97-AF65-F5344CB8AC3E}">
        <p14:creationId xmlns:p14="http://schemas.microsoft.com/office/powerpoint/2010/main" val="2883646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9C97AEC-F6C6-45A7-B4E0-D362F4E631E3}" type="datetimeFigureOut">
              <a:rPr lang="en-GB"/>
              <a:pPr>
                <a:defRPr/>
              </a:pPr>
              <a:t>02/06/16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5DFC31DA-C164-47D8-B276-F438EC492013}" type="slidenum">
              <a:rPr lang="en-GB"/>
              <a:pPr>
                <a:defRPr/>
              </a:pPr>
              <a:t>‹#›</a:t>
            </a:fld>
            <a:endParaRPr lang="en-GB" dirty="0"/>
          </a:p>
        </p:txBody>
      </p:sp>
    </p:spTree>
    <p:extLst>
      <p:ext uri="{BB962C8B-B14F-4D97-AF65-F5344CB8AC3E}">
        <p14:creationId xmlns:p14="http://schemas.microsoft.com/office/powerpoint/2010/main" val="149798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0728"/>
            <a:ext cx="2057400" cy="5145435"/>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980728"/>
            <a:ext cx="6019800" cy="51454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07AED24-DA57-4C24-8064-775FB4C51A68}" type="datetimeFigureOut">
              <a:rPr lang="en-GB"/>
              <a:pPr>
                <a:defRPr/>
              </a:pPr>
              <a:t>02/06/16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92EB13C1-6A8D-4BFB-B9D4-CD693ED8C3F9}" type="slidenum">
              <a:rPr lang="en-GB"/>
              <a:pPr>
                <a:defRPr/>
              </a:pPr>
              <a:t>‹#›</a:t>
            </a:fld>
            <a:endParaRPr lang="en-GB" dirty="0"/>
          </a:p>
        </p:txBody>
      </p:sp>
    </p:spTree>
    <p:extLst>
      <p:ext uri="{BB962C8B-B14F-4D97-AF65-F5344CB8AC3E}">
        <p14:creationId xmlns:p14="http://schemas.microsoft.com/office/powerpoint/2010/main" val="2050996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67898B5-16D9-44FD-A911-370E52596101}" type="datetimeFigureOut">
              <a:rPr lang="en-GB"/>
              <a:pPr>
                <a:defRPr/>
              </a:pPr>
              <a:t>02/06/16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2A43EBB4-94FD-412F-B03D-DA057D4E55EA}" type="slidenum">
              <a:rPr lang="en-GB"/>
              <a:pPr>
                <a:defRPr/>
              </a:pPr>
              <a:t>‹#›</a:t>
            </a:fld>
            <a:endParaRPr lang="en-GB" dirty="0"/>
          </a:p>
        </p:txBody>
      </p:sp>
    </p:spTree>
    <p:extLst>
      <p:ext uri="{BB962C8B-B14F-4D97-AF65-F5344CB8AC3E}">
        <p14:creationId xmlns:p14="http://schemas.microsoft.com/office/powerpoint/2010/main" val="1944278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E77F240-8C04-472F-B933-FA53669CBCC8}" type="datetimeFigureOut">
              <a:rPr lang="en-GB"/>
              <a:pPr>
                <a:defRPr/>
              </a:pPr>
              <a:t>02/06/16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DBB4200D-CFAD-48BF-BBFF-590F2BB2A2B5}" type="slidenum">
              <a:rPr lang="en-GB"/>
              <a:pPr>
                <a:defRPr/>
              </a:pPr>
              <a:t>‹#›</a:t>
            </a:fld>
            <a:endParaRPr lang="en-GB" dirty="0"/>
          </a:p>
        </p:txBody>
      </p:sp>
    </p:spTree>
    <p:extLst>
      <p:ext uri="{BB962C8B-B14F-4D97-AF65-F5344CB8AC3E}">
        <p14:creationId xmlns:p14="http://schemas.microsoft.com/office/powerpoint/2010/main" val="206303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3A4C703-A1E2-4E75-95F9-0BD7E4DD2AE7}" type="datetimeFigureOut">
              <a:rPr lang="en-GB"/>
              <a:pPr>
                <a:defRPr/>
              </a:pPr>
              <a:t>02/06/16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D2A27FFA-3B03-4873-950E-7B3D743D2A18}" type="slidenum">
              <a:rPr lang="en-GB"/>
              <a:pPr>
                <a:defRPr/>
              </a:pPr>
              <a:t>‹#›</a:t>
            </a:fld>
            <a:endParaRPr lang="en-GB" dirty="0"/>
          </a:p>
        </p:txBody>
      </p:sp>
    </p:spTree>
    <p:extLst>
      <p:ext uri="{BB962C8B-B14F-4D97-AF65-F5344CB8AC3E}">
        <p14:creationId xmlns:p14="http://schemas.microsoft.com/office/powerpoint/2010/main" val="97211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EB6F1B8-5D1D-4653-BE22-4884A7FAB900}" type="datetimeFigureOut">
              <a:rPr lang="en-GB"/>
              <a:pPr>
                <a:defRPr/>
              </a:pPr>
              <a:t>02/06/16</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15DF36FF-00AA-45B3-A2EC-D83005DCBF52}" type="slidenum">
              <a:rPr lang="en-GB"/>
              <a:pPr>
                <a:defRPr/>
              </a:pPr>
              <a:t>‹#›</a:t>
            </a:fld>
            <a:endParaRPr lang="en-GB" dirty="0"/>
          </a:p>
        </p:txBody>
      </p:sp>
    </p:spTree>
    <p:extLst>
      <p:ext uri="{BB962C8B-B14F-4D97-AF65-F5344CB8AC3E}">
        <p14:creationId xmlns:p14="http://schemas.microsoft.com/office/powerpoint/2010/main" val="2257830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3465F74-7162-4BA3-AA3A-08002FB2E2EE}" type="datetimeFigureOut">
              <a:rPr lang="en-GB"/>
              <a:pPr>
                <a:defRPr/>
              </a:pPr>
              <a:t>02/06/16</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26B9A559-F563-4AE5-AA20-7CB7D344008D}" type="slidenum">
              <a:rPr lang="en-GB"/>
              <a:pPr>
                <a:defRPr/>
              </a:pPr>
              <a:t>‹#›</a:t>
            </a:fld>
            <a:endParaRPr lang="en-GB" dirty="0"/>
          </a:p>
        </p:txBody>
      </p:sp>
    </p:spTree>
    <p:extLst>
      <p:ext uri="{BB962C8B-B14F-4D97-AF65-F5344CB8AC3E}">
        <p14:creationId xmlns:p14="http://schemas.microsoft.com/office/powerpoint/2010/main" val="1979779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922055E-DB94-4517-9121-4E0DA5ED7D3B}" type="datetimeFigureOut">
              <a:rPr lang="en-GB"/>
              <a:pPr>
                <a:defRPr/>
              </a:pPr>
              <a:t>02/06/16</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5012E13F-21E8-46CE-B584-BB93451986CB}" type="slidenum">
              <a:rPr lang="en-GB"/>
              <a:pPr>
                <a:defRPr/>
              </a:pPr>
              <a:t>‹#›</a:t>
            </a:fld>
            <a:endParaRPr lang="en-GB" dirty="0"/>
          </a:p>
        </p:txBody>
      </p:sp>
    </p:spTree>
    <p:extLst>
      <p:ext uri="{BB962C8B-B14F-4D97-AF65-F5344CB8AC3E}">
        <p14:creationId xmlns:p14="http://schemas.microsoft.com/office/powerpoint/2010/main" val="1880317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98798"/>
            <a:ext cx="3008313"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908720"/>
            <a:ext cx="5111750" cy="5217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2060848"/>
            <a:ext cx="3008313" cy="40653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F22BCE-18ED-4A23-969E-8C044BBD2218}" type="datetimeFigureOut">
              <a:rPr lang="en-GB"/>
              <a:pPr>
                <a:defRPr/>
              </a:pPr>
              <a:t>02/06/16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E56F0217-85BE-4249-A161-F7720A729E54}" type="slidenum">
              <a:rPr lang="en-GB"/>
              <a:pPr>
                <a:defRPr/>
              </a:pPr>
              <a:t>‹#›</a:t>
            </a:fld>
            <a:endParaRPr lang="en-GB" dirty="0"/>
          </a:p>
        </p:txBody>
      </p:sp>
    </p:spTree>
    <p:extLst>
      <p:ext uri="{BB962C8B-B14F-4D97-AF65-F5344CB8AC3E}">
        <p14:creationId xmlns:p14="http://schemas.microsoft.com/office/powerpoint/2010/main" val="33293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908719"/>
            <a:ext cx="5486400" cy="381885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47FB7B-FD93-40BB-945F-E5467BEDF4EF}" type="datetimeFigureOut">
              <a:rPr lang="en-GB"/>
              <a:pPr>
                <a:defRPr/>
              </a:pPr>
              <a:t>02/06/16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A1B2D06F-C807-44AF-A4CE-10C007D3823E}" type="slidenum">
              <a:rPr lang="en-GB"/>
              <a:pPr>
                <a:defRPr/>
              </a:pPr>
              <a:t>‹#›</a:t>
            </a:fld>
            <a:endParaRPr lang="en-GB" dirty="0"/>
          </a:p>
        </p:txBody>
      </p:sp>
    </p:spTree>
    <p:extLst>
      <p:ext uri="{BB962C8B-B14F-4D97-AF65-F5344CB8AC3E}">
        <p14:creationId xmlns:p14="http://schemas.microsoft.com/office/powerpoint/2010/main" val="8222094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8366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989138"/>
            <a:ext cx="8229600"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1FCCEF8-2637-4EB5-B94C-C81BBF6E34ED}" type="datetimeFigureOut">
              <a:rPr lang="en-GB"/>
              <a:pPr>
                <a:defRPr/>
              </a:pPr>
              <a:t>02/06/16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DB987AB-FFCD-4839-9AA0-9FC22857A5B3}" type="slidenum">
              <a:rPr lang="en-GB"/>
              <a:pPr>
                <a:defRPr/>
              </a:pPr>
              <a:t>‹#›</a:t>
            </a:fld>
            <a:endParaRPr lang="en-GB" dirty="0"/>
          </a:p>
        </p:txBody>
      </p:sp>
      <p:pic>
        <p:nvPicPr>
          <p:cNvPr id="1031" name="Picture 6"/>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724525" y="188913"/>
            <a:ext cx="325913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724525" y="692150"/>
            <a:ext cx="3259138" cy="46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9.png"/><Relationship Id="rId5"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4" Type="http://schemas.openxmlformats.org/officeDocument/2006/relationships/image" Target="../media/image11.png"/><Relationship Id="rId5" Type="http://schemas.microsoft.com/office/2007/relationships/hdphoto" Target="../media/hdphoto6.wdp"/><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microsoft.com/office/2007/relationships/hdphoto" Target="../media/hdphoto7.wdp"/><Relationship Id="rId4" Type="http://schemas.openxmlformats.org/officeDocument/2006/relationships/image" Target="../media/image14.jpeg"/><Relationship Id="rId5" Type="http://schemas.microsoft.com/office/2007/relationships/hdphoto" Target="../media/hdphoto8.wdp"/><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9.wdp"/><Relationship Id="rId4" Type="http://schemas.openxmlformats.org/officeDocument/2006/relationships/image" Target="../media/image16.jpeg"/><Relationship Id="rId5" Type="http://schemas.microsoft.com/office/2007/relationships/hdphoto" Target="../media/hdphoto10.wdp"/><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Excel_Sheet1.xlsx"/><Relationship Id="rId5" Type="http://schemas.openxmlformats.org/officeDocument/2006/relationships/image" Target="../media/image20.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microsoft.com/office/2007/relationships/hdphoto" Target="../media/hdphoto11.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Word_Document2.docx"/><Relationship Id="rId5" Type="http://schemas.openxmlformats.org/officeDocument/2006/relationships/image" Target="../media/image22.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6.jpe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nchor="t"/>
          <a:lstStyle/>
          <a:p>
            <a:pPr eaLnBrk="1" hangingPunct="1"/>
            <a:r>
              <a:rPr lang="en-GB" altLang="en-US" smtClean="0"/>
              <a:t>NHS PAM</a:t>
            </a:r>
            <a:r>
              <a:rPr lang="en-GB" altLang="en-US" dirty="0" smtClean="0"/>
              <a:t/>
            </a:r>
            <a:br>
              <a:rPr lang="en-GB" altLang="en-US" dirty="0" smtClean="0"/>
            </a:br>
            <a:r>
              <a:rPr lang="en-GB" altLang="en-US" dirty="0" smtClean="0"/>
              <a:t>Electrical Systems</a:t>
            </a:r>
            <a:br>
              <a:rPr lang="en-GB" altLang="en-US" dirty="0" smtClean="0"/>
            </a:br>
            <a:endParaRPr lang="en-GB" altLang="en-US" dirty="0" smtClean="0"/>
          </a:p>
        </p:txBody>
      </p:sp>
      <p:sp>
        <p:nvSpPr>
          <p:cNvPr id="3" name="Subtitle 2"/>
          <p:cNvSpPr>
            <a:spLocks noGrp="1"/>
          </p:cNvSpPr>
          <p:nvPr>
            <p:ph type="subTitle" idx="1"/>
          </p:nvPr>
        </p:nvSpPr>
        <p:spPr>
          <a:xfrm>
            <a:off x="1371600" y="3213100"/>
            <a:ext cx="6400800" cy="2425700"/>
          </a:xfrm>
        </p:spPr>
        <p:txBody>
          <a:bodyPr rtlCol="0">
            <a:normAutofit/>
          </a:bodyPr>
          <a:lstStyle/>
          <a:p>
            <a:pPr eaLnBrk="1" fontAlgn="auto" hangingPunct="1">
              <a:spcAft>
                <a:spcPts val="0"/>
              </a:spcAft>
              <a:buFont typeface="Arial" panose="020B0604020202020204" pitchFamily="34" charset="0"/>
              <a:buNone/>
              <a:defRPr/>
            </a:pPr>
            <a:endParaRPr lang="en-GB" dirty="0" smtClean="0"/>
          </a:p>
          <a:p>
            <a:pPr eaLnBrk="1" fontAlgn="auto" hangingPunct="1">
              <a:spcAft>
                <a:spcPts val="0"/>
              </a:spcAft>
              <a:buFont typeface="Arial" panose="020B0604020202020204" pitchFamily="34" charset="0"/>
              <a:buNone/>
              <a:defRPr/>
            </a:pPr>
            <a:r>
              <a:rPr lang="en-GB" dirty="0" smtClean="0">
                <a:solidFill>
                  <a:srgbClr val="000000"/>
                </a:solidFill>
              </a:rPr>
              <a:t>2</a:t>
            </a:r>
            <a:r>
              <a:rPr lang="en-GB" baseline="30000" dirty="0" smtClean="0">
                <a:solidFill>
                  <a:srgbClr val="000000"/>
                </a:solidFill>
              </a:rPr>
              <a:t>nd</a:t>
            </a:r>
            <a:r>
              <a:rPr lang="en-GB" dirty="0" smtClean="0">
                <a:solidFill>
                  <a:srgbClr val="000000"/>
                </a:solidFill>
              </a:rPr>
              <a:t> June 2016</a:t>
            </a:r>
            <a:endParaRPr lang="en-GB" dirty="0">
              <a:solidFill>
                <a:srgbClr val="000000"/>
              </a:solidFill>
            </a:endParaRPr>
          </a:p>
        </p:txBody>
      </p:sp>
      <p:pic>
        <p:nvPicPr>
          <p:cNvPr id="2052" name="Picture 3" descr="T:\Stephanie\JPUH Website banner\JPUH-footer-no-words.jpg"/>
          <p:cNvPicPr>
            <a:picLocks noChangeAspect="1" noChangeArrowheads="1"/>
          </p:cNvPicPr>
          <p:nvPr/>
        </p:nvPicPr>
        <p:blipFill>
          <a:blip r:embed="rId3">
            <a:extLst>
              <a:ext uri="{28A0092B-C50C-407E-A947-70E740481C1C}">
                <a14:useLocalDpi xmlns:a14="http://schemas.microsoft.com/office/drawing/2010/main" val="0"/>
              </a:ext>
            </a:extLst>
          </a:blip>
          <a:srcRect t="4143" b="11163"/>
          <a:stretch>
            <a:fillRect/>
          </a:stretch>
        </p:blipFill>
        <p:spPr bwMode="auto">
          <a:xfrm>
            <a:off x="0" y="4681538"/>
            <a:ext cx="9144000"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descr="T:\Stephanie\JPUH Website banner\Where-you-come-first-tex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6237288"/>
            <a:ext cx="29559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395536" y="836613"/>
            <a:ext cx="8276977" cy="1008062"/>
          </a:xfrm>
        </p:spPr>
        <p:txBody>
          <a:bodyPr/>
          <a:lstStyle/>
          <a:p>
            <a:pPr algn="l" eaLnBrk="1" hangingPunct="1"/>
            <a:r>
              <a:rPr lang="en-GB" altLang="en-US" b="1" dirty="0" smtClean="0"/>
              <a:t>4) Maintenance, Record Keeping and Asset Register</a:t>
            </a:r>
          </a:p>
        </p:txBody>
      </p:sp>
      <p:sp>
        <p:nvSpPr>
          <p:cNvPr id="3" name="Subtitle 2"/>
          <p:cNvSpPr>
            <a:spLocks noGrp="1"/>
          </p:cNvSpPr>
          <p:nvPr>
            <p:ph type="subTitle" idx="1"/>
          </p:nvPr>
        </p:nvSpPr>
        <p:spPr>
          <a:xfrm>
            <a:off x="323850" y="1989138"/>
            <a:ext cx="7704138" cy="3527425"/>
          </a:xfrm>
        </p:spPr>
        <p:txBody>
          <a:bodyPr rtlCol="0">
            <a:normAutofit/>
          </a:bodyPr>
          <a:lstStyle/>
          <a:p>
            <a:pPr marL="457200" indent="-457200" algn="l" eaLnBrk="1" fontAlgn="auto" hangingPunct="1">
              <a:spcAft>
                <a:spcPts val="0"/>
              </a:spcAft>
              <a:buFont typeface="Arial" panose="020B0604020202020204" pitchFamily="34" charset="0"/>
              <a:buChar char="•"/>
              <a:defRPr/>
            </a:pPr>
            <a:r>
              <a:rPr lang="en-GB" sz="2800" dirty="0" smtClean="0">
                <a:solidFill>
                  <a:schemeClr val="tx1"/>
                </a:solidFill>
              </a:rPr>
              <a:t>Are </a:t>
            </a:r>
            <a:r>
              <a:rPr lang="en-GB" sz="2800" dirty="0">
                <a:solidFill>
                  <a:schemeClr val="tx1"/>
                </a:solidFill>
              </a:rPr>
              <a:t>assets, equipment and plant adequately maintained with all relevant records (maintenance manuals, procedures, test certificates, etc.) available, up to date and kept in an appropriate manner including, where relevant, an up to date asset register?</a:t>
            </a:r>
          </a:p>
        </p:txBody>
      </p:sp>
    </p:spTree>
    <p:custDataLst>
      <p:tags r:id="rId1"/>
    </p:custDataLst>
    <p:extLst>
      <p:ext uri="{BB962C8B-B14F-4D97-AF65-F5344CB8AC3E}">
        <p14:creationId xmlns:p14="http://schemas.microsoft.com/office/powerpoint/2010/main" val="13268052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36613"/>
            <a:ext cx="8363272" cy="1143000"/>
          </a:xfrm>
        </p:spPr>
        <p:txBody>
          <a:bodyPr/>
          <a:lstStyle/>
          <a:p>
            <a:pPr algn="l"/>
            <a:r>
              <a:rPr lang="en-GB" altLang="en-US" b="1" dirty="0" smtClean="0"/>
              <a:t>4) Maintenance, Record Keeping and Asset Register - Evidence</a:t>
            </a:r>
            <a:endParaRPr lang="en-GB" dirty="0"/>
          </a:p>
        </p:txBody>
      </p:sp>
      <p:sp>
        <p:nvSpPr>
          <p:cNvPr id="3" name="Content Placeholder 2"/>
          <p:cNvSpPr>
            <a:spLocks noGrp="1"/>
          </p:cNvSpPr>
          <p:nvPr>
            <p:ph idx="1"/>
          </p:nvPr>
        </p:nvSpPr>
        <p:spPr>
          <a:xfrm>
            <a:off x="457200" y="2348880"/>
            <a:ext cx="8229600" cy="3777283"/>
          </a:xfrm>
        </p:spPr>
        <p:txBody>
          <a:bodyPr/>
          <a:lstStyle/>
          <a:p>
            <a:r>
              <a:rPr lang="en-GB" sz="2800" dirty="0" smtClean="0"/>
              <a:t>List of assets;</a:t>
            </a:r>
          </a:p>
          <a:p>
            <a:r>
              <a:rPr lang="en-GB" sz="2800" dirty="0" smtClean="0"/>
              <a:t>Up to date drawings of electrical infrastructure;</a:t>
            </a:r>
          </a:p>
          <a:p>
            <a:r>
              <a:rPr lang="en-GB" sz="2800" dirty="0" smtClean="0"/>
              <a:t>Evidence of Planned Preventative Maintenance; and</a:t>
            </a:r>
          </a:p>
          <a:p>
            <a:r>
              <a:rPr lang="en-GB" sz="2800" dirty="0" smtClean="0"/>
              <a:t>Effective maintenance contracts with contractor management.</a:t>
            </a:r>
          </a:p>
          <a:p>
            <a:endParaRPr lang="en-GB" dirty="0" smtClean="0"/>
          </a:p>
          <a:p>
            <a:endParaRPr lang="en-GB" dirty="0"/>
          </a:p>
        </p:txBody>
      </p:sp>
    </p:spTree>
    <p:extLst>
      <p:ext uri="{BB962C8B-B14F-4D97-AF65-F5344CB8AC3E}">
        <p14:creationId xmlns:p14="http://schemas.microsoft.com/office/powerpoint/2010/main" val="545635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8229600" cy="3777283"/>
          </a:xfrm>
        </p:spPr>
        <p:txBody>
          <a:bodyPr/>
          <a:lstStyle/>
          <a:p>
            <a:pPr marL="0" indent="0">
              <a:buNone/>
            </a:pPr>
            <a:endParaRPr lang="en-GB" dirty="0" smtClean="0"/>
          </a:p>
          <a:p>
            <a:endParaRPr lang="en-GB" dirty="0"/>
          </a:p>
        </p:txBody>
      </p:sp>
      <p:pic>
        <p:nvPicPr>
          <p:cNvPr id="5" name="Picture 4" descr="Screen Shot 2016-06-01 at 20.21.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980728"/>
            <a:ext cx="7992888" cy="5651987"/>
          </a:xfrm>
          <a:prstGeom prst="rect">
            <a:avLst/>
          </a:prstGeom>
        </p:spPr>
      </p:pic>
      <p:sp>
        <p:nvSpPr>
          <p:cNvPr id="7" name="Rectangle 6"/>
          <p:cNvSpPr/>
          <p:nvPr/>
        </p:nvSpPr>
        <p:spPr>
          <a:xfrm>
            <a:off x="323528" y="260648"/>
            <a:ext cx="4572000" cy="646331"/>
          </a:xfrm>
          <a:prstGeom prst="rect">
            <a:avLst/>
          </a:prstGeom>
        </p:spPr>
        <p:txBody>
          <a:bodyPr>
            <a:spAutoFit/>
          </a:bodyPr>
          <a:lstStyle/>
          <a:p>
            <a:pPr fontAlgn="b"/>
            <a:r>
              <a:rPr lang="en-GB" b="1" dirty="0" smtClean="0">
                <a:solidFill>
                  <a:srgbClr val="000000"/>
                </a:solidFill>
                <a:latin typeface="Calibri"/>
              </a:rPr>
              <a:t>Example Network Drawing</a:t>
            </a:r>
          </a:p>
          <a:p>
            <a:pPr fontAlgn="b"/>
            <a:r>
              <a:rPr lang="en-GB" b="1" dirty="0" smtClean="0">
                <a:solidFill>
                  <a:srgbClr val="000000"/>
                </a:solidFill>
                <a:latin typeface="Calibri"/>
              </a:rPr>
              <a:t>(</a:t>
            </a:r>
            <a:r>
              <a:rPr lang="en-GB" b="1" dirty="0">
                <a:solidFill>
                  <a:srgbClr val="000000"/>
                </a:solidFill>
                <a:latin typeface="Calibri"/>
              </a:rPr>
              <a:t>HTM06-</a:t>
            </a:r>
            <a:r>
              <a:rPr lang="en-GB" b="1" dirty="0" smtClean="0">
                <a:solidFill>
                  <a:srgbClr val="000000"/>
                </a:solidFill>
                <a:latin typeface="Calibri"/>
              </a:rPr>
              <a:t>02)</a:t>
            </a:r>
            <a:endParaRPr lang="en-GB" b="1" dirty="0">
              <a:solidFill>
                <a:srgbClr val="000000"/>
              </a:solidFill>
              <a:latin typeface="Calibri"/>
            </a:endParaRPr>
          </a:p>
        </p:txBody>
      </p:sp>
    </p:spTree>
    <p:extLst>
      <p:ext uri="{BB962C8B-B14F-4D97-AF65-F5344CB8AC3E}">
        <p14:creationId xmlns:p14="http://schemas.microsoft.com/office/powerpoint/2010/main" val="3645200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11560" y="968237"/>
            <a:ext cx="7848872" cy="5557107"/>
            <a:chOff x="611560" y="404664"/>
            <a:chExt cx="7924408" cy="6061163"/>
          </a:xfrm>
        </p:grpSpPr>
        <p:pic>
          <p:nvPicPr>
            <p:cNvPr id="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28298" t="9290" r="29075" b="7404"/>
            <a:stretch/>
          </p:blipFill>
          <p:spPr bwMode="auto">
            <a:xfrm>
              <a:off x="611560" y="404664"/>
              <a:ext cx="3888432" cy="6056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27792" t="8361" r="27941" b="5428"/>
            <a:stretch/>
          </p:blipFill>
          <p:spPr bwMode="auto">
            <a:xfrm>
              <a:off x="4639128" y="426947"/>
              <a:ext cx="3896840" cy="603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Rectangle 8"/>
          <p:cNvSpPr/>
          <p:nvPr/>
        </p:nvSpPr>
        <p:spPr>
          <a:xfrm>
            <a:off x="323528" y="260648"/>
            <a:ext cx="4572000" cy="369332"/>
          </a:xfrm>
          <a:prstGeom prst="rect">
            <a:avLst/>
          </a:prstGeom>
        </p:spPr>
        <p:txBody>
          <a:bodyPr>
            <a:spAutoFit/>
          </a:bodyPr>
          <a:lstStyle/>
          <a:p>
            <a:pPr fontAlgn="b"/>
            <a:r>
              <a:rPr lang="en-GB" b="1" dirty="0" smtClean="0">
                <a:solidFill>
                  <a:srgbClr val="000000"/>
                </a:solidFill>
                <a:latin typeface="Calibri"/>
              </a:rPr>
              <a:t>Example Maintenance Worksheet</a:t>
            </a:r>
          </a:p>
        </p:txBody>
      </p:sp>
    </p:spTree>
    <p:extLst>
      <p:ext uri="{BB962C8B-B14F-4D97-AF65-F5344CB8AC3E}">
        <p14:creationId xmlns:p14="http://schemas.microsoft.com/office/powerpoint/2010/main" val="235898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8229600" cy="3777283"/>
          </a:xfrm>
        </p:spPr>
        <p:txBody>
          <a:bodyPr/>
          <a:lstStyle/>
          <a:p>
            <a:pPr marL="0" indent="0">
              <a:buNone/>
            </a:pPr>
            <a:endParaRPr lang="en-GB" dirty="0" smtClean="0"/>
          </a:p>
          <a:p>
            <a:endParaRPr lang="en-GB" dirty="0"/>
          </a:p>
        </p:txBody>
      </p:sp>
      <p:grpSp>
        <p:nvGrpSpPr>
          <p:cNvPr id="5" name="Group 4"/>
          <p:cNvGrpSpPr/>
          <p:nvPr/>
        </p:nvGrpSpPr>
        <p:grpSpPr>
          <a:xfrm>
            <a:off x="755576" y="980728"/>
            <a:ext cx="7560840" cy="5544616"/>
            <a:chOff x="683568" y="404664"/>
            <a:chExt cx="7930574" cy="6021288"/>
          </a:xfrm>
        </p:grpSpPr>
        <p:pic>
          <p:nvPicPr>
            <p:cNvPr id="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29636" t="9488" r="26467" b="5699"/>
            <a:stretch/>
          </p:blipFill>
          <p:spPr bwMode="auto">
            <a:xfrm>
              <a:off x="683568" y="404664"/>
              <a:ext cx="3816424" cy="602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27365" t="8190" r="25205" b="5497"/>
            <a:stretch/>
          </p:blipFill>
          <p:spPr bwMode="auto">
            <a:xfrm>
              <a:off x="4797718" y="404664"/>
              <a:ext cx="3816424" cy="5996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ctangle 7"/>
          <p:cNvSpPr/>
          <p:nvPr/>
        </p:nvSpPr>
        <p:spPr>
          <a:xfrm>
            <a:off x="323528" y="260648"/>
            <a:ext cx="4572000" cy="369332"/>
          </a:xfrm>
          <a:prstGeom prst="rect">
            <a:avLst/>
          </a:prstGeom>
        </p:spPr>
        <p:txBody>
          <a:bodyPr>
            <a:spAutoFit/>
          </a:bodyPr>
          <a:lstStyle/>
          <a:p>
            <a:pPr fontAlgn="b"/>
            <a:r>
              <a:rPr lang="en-GB" b="1" dirty="0" smtClean="0">
                <a:solidFill>
                  <a:srgbClr val="000000"/>
                </a:solidFill>
                <a:latin typeface="Calibri"/>
              </a:rPr>
              <a:t>Example Maintenance Worksheet</a:t>
            </a:r>
          </a:p>
        </p:txBody>
      </p:sp>
    </p:spTree>
    <p:extLst>
      <p:ext uri="{BB962C8B-B14F-4D97-AF65-F5344CB8AC3E}">
        <p14:creationId xmlns:p14="http://schemas.microsoft.com/office/powerpoint/2010/main" val="4229774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36613"/>
            <a:ext cx="8363272" cy="1143000"/>
          </a:xfrm>
        </p:spPr>
        <p:txBody>
          <a:bodyPr/>
          <a:lstStyle/>
          <a:p>
            <a:pPr algn="l"/>
            <a:r>
              <a:rPr lang="en-GB" b="1" dirty="0" smtClean="0"/>
              <a:t>5) Training</a:t>
            </a:r>
            <a:endParaRPr lang="en-GB" b="1" dirty="0"/>
          </a:p>
        </p:txBody>
      </p:sp>
      <p:sp>
        <p:nvSpPr>
          <p:cNvPr id="3" name="Content Placeholder 2"/>
          <p:cNvSpPr>
            <a:spLocks noGrp="1"/>
          </p:cNvSpPr>
          <p:nvPr>
            <p:ph idx="1"/>
          </p:nvPr>
        </p:nvSpPr>
        <p:spPr/>
        <p:txBody>
          <a:bodyPr/>
          <a:lstStyle/>
          <a:p>
            <a:r>
              <a:rPr lang="en-GB" sz="2800" dirty="0" smtClean="0"/>
              <a:t>Does the Organisation have an up to date training plan in place covering all relevant roles and responsibilities of staff, that meets all safety, technical and quality requirements?</a:t>
            </a:r>
          </a:p>
          <a:p>
            <a:endParaRPr lang="en-GB" dirty="0"/>
          </a:p>
        </p:txBody>
      </p:sp>
    </p:spTree>
    <p:extLst>
      <p:ext uri="{BB962C8B-B14F-4D97-AF65-F5344CB8AC3E}">
        <p14:creationId xmlns:p14="http://schemas.microsoft.com/office/powerpoint/2010/main" val="1832638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36613"/>
            <a:ext cx="8363272" cy="1143000"/>
          </a:xfrm>
        </p:spPr>
        <p:txBody>
          <a:bodyPr/>
          <a:lstStyle/>
          <a:p>
            <a:pPr algn="l"/>
            <a:r>
              <a:rPr lang="en-GB" b="1" dirty="0" smtClean="0"/>
              <a:t>5) Training - Evidence</a:t>
            </a:r>
            <a:endParaRPr lang="en-GB" b="1" dirty="0"/>
          </a:p>
        </p:txBody>
      </p:sp>
      <p:sp>
        <p:nvSpPr>
          <p:cNvPr id="3" name="Content Placeholder 2"/>
          <p:cNvSpPr>
            <a:spLocks noGrp="1"/>
          </p:cNvSpPr>
          <p:nvPr>
            <p:ph idx="1"/>
          </p:nvPr>
        </p:nvSpPr>
        <p:spPr/>
        <p:txBody>
          <a:bodyPr/>
          <a:lstStyle/>
          <a:p>
            <a:r>
              <a:rPr lang="en-GB" sz="2800" dirty="0" smtClean="0"/>
              <a:t>Electrical policy defines the training requirements;</a:t>
            </a:r>
          </a:p>
          <a:p>
            <a:r>
              <a:rPr lang="en-GB" sz="2800" dirty="0" smtClean="0"/>
              <a:t>Certificates of appointment for AP’s and CP’s should be reviewed on a regular basis; and</a:t>
            </a:r>
            <a:endParaRPr lang="en-GB" sz="2800" dirty="0"/>
          </a:p>
          <a:p>
            <a:r>
              <a:rPr lang="en-GB" sz="2800" dirty="0" smtClean="0"/>
              <a:t>Authorising Engineer should review on an annual basis.</a:t>
            </a:r>
          </a:p>
        </p:txBody>
      </p:sp>
    </p:spTree>
    <p:extLst>
      <p:ext uri="{BB962C8B-B14F-4D97-AF65-F5344CB8AC3E}">
        <p14:creationId xmlns:p14="http://schemas.microsoft.com/office/powerpoint/2010/main" val="2391176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6-01 at 20.06.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791094"/>
            <a:ext cx="8244408" cy="3150074"/>
          </a:xfrm>
          <a:prstGeom prst="rect">
            <a:avLst/>
          </a:prstGeom>
        </p:spPr>
      </p:pic>
      <p:sp>
        <p:nvSpPr>
          <p:cNvPr id="6" name="TextBox 5"/>
          <p:cNvSpPr txBox="1"/>
          <p:nvPr/>
        </p:nvSpPr>
        <p:spPr>
          <a:xfrm>
            <a:off x="539552" y="404664"/>
            <a:ext cx="1995821" cy="369332"/>
          </a:xfrm>
          <a:prstGeom prst="rect">
            <a:avLst/>
          </a:prstGeom>
          <a:noFill/>
        </p:spPr>
        <p:txBody>
          <a:bodyPr wrap="none" rtlCol="0">
            <a:spAutoFit/>
          </a:bodyPr>
          <a:lstStyle/>
          <a:p>
            <a:r>
              <a:rPr lang="en-GB" b="1" dirty="0"/>
              <a:t>Training - Evidence</a:t>
            </a:r>
            <a:endParaRPr lang="en-US" dirty="0"/>
          </a:p>
        </p:txBody>
      </p:sp>
    </p:spTree>
    <p:extLst>
      <p:ext uri="{BB962C8B-B14F-4D97-AF65-F5344CB8AC3E}">
        <p14:creationId xmlns:p14="http://schemas.microsoft.com/office/powerpoint/2010/main" val="355700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86453" y="980728"/>
            <a:ext cx="8341256" cy="5648088"/>
            <a:chOff x="486453" y="980728"/>
            <a:chExt cx="8341256" cy="5648088"/>
          </a:xfrm>
        </p:grpSpPr>
        <p:pic>
          <p:nvPicPr>
            <p:cNvPr id="1026" name="Picture 2" descr="C:\Users\beaner\Pictures\Toolbox\2016-05-31\Scan10002.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7000" contrast="5000"/>
                      </a14:imgEffect>
                    </a14:imgLayer>
                  </a14:imgProps>
                </a:ext>
                <a:ext uri="{28A0092B-C50C-407E-A947-70E740481C1C}">
                  <a14:useLocalDpi xmlns:a14="http://schemas.microsoft.com/office/drawing/2010/main" val="0"/>
                </a:ext>
              </a:extLst>
            </a:blip>
            <a:srcRect/>
            <a:stretch>
              <a:fillRect/>
            </a:stretch>
          </p:blipFill>
          <p:spPr bwMode="auto">
            <a:xfrm>
              <a:off x="486453" y="980728"/>
              <a:ext cx="3973513" cy="5648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eaner\Pictures\Toolbox\2016-05-31\Scan10003.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7000"/>
                      </a14:imgEffect>
                    </a14:imgLayer>
                  </a14:imgProps>
                </a:ext>
                <a:ext uri="{28A0092B-C50C-407E-A947-70E740481C1C}">
                  <a14:useLocalDpi xmlns:a14="http://schemas.microsoft.com/office/drawing/2010/main" val="0"/>
                </a:ext>
              </a:extLst>
            </a:blip>
            <a:srcRect/>
            <a:stretch>
              <a:fillRect/>
            </a:stretch>
          </p:blipFill>
          <p:spPr bwMode="auto">
            <a:xfrm>
              <a:off x="4834937" y="980728"/>
              <a:ext cx="3992772" cy="564808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539552" y="332656"/>
            <a:ext cx="1995821" cy="369332"/>
          </a:xfrm>
          <a:prstGeom prst="rect">
            <a:avLst/>
          </a:prstGeom>
          <a:noFill/>
        </p:spPr>
        <p:txBody>
          <a:bodyPr wrap="none" rtlCol="0">
            <a:spAutoFit/>
          </a:bodyPr>
          <a:lstStyle/>
          <a:p>
            <a:r>
              <a:rPr lang="en-GB" b="1" dirty="0"/>
              <a:t>Training - Evidence</a:t>
            </a:r>
            <a:endParaRPr lang="en-US" dirty="0"/>
          </a:p>
        </p:txBody>
      </p:sp>
    </p:spTree>
    <p:extLst>
      <p:ext uri="{BB962C8B-B14F-4D97-AF65-F5344CB8AC3E}">
        <p14:creationId xmlns:p14="http://schemas.microsoft.com/office/powerpoint/2010/main" val="2037577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6) Building and Maintenance work</a:t>
            </a:r>
          </a:p>
        </p:txBody>
      </p:sp>
      <p:sp>
        <p:nvSpPr>
          <p:cNvPr id="3" name="Content Placeholder 2"/>
          <p:cNvSpPr>
            <a:spLocks noGrp="1"/>
          </p:cNvSpPr>
          <p:nvPr>
            <p:ph idx="1"/>
          </p:nvPr>
        </p:nvSpPr>
        <p:spPr/>
        <p:txBody>
          <a:bodyPr/>
          <a:lstStyle/>
          <a:p>
            <a:r>
              <a:rPr lang="en-GB" dirty="0" smtClean="0"/>
              <a:t>Where building and maintenance work impacts on existing systems are risk assessments undertaken and the work designed, undertaken and commissioned to the appropriate standards. </a:t>
            </a:r>
          </a:p>
          <a:p>
            <a:endParaRPr lang="en-GB" dirty="0"/>
          </a:p>
        </p:txBody>
      </p:sp>
    </p:spTree>
    <p:extLst>
      <p:ext uri="{BB962C8B-B14F-4D97-AF65-F5344CB8AC3E}">
        <p14:creationId xmlns:p14="http://schemas.microsoft.com/office/powerpoint/2010/main" val="3467010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395537" y="908050"/>
            <a:ext cx="8424614" cy="1081088"/>
          </a:xfrm>
        </p:spPr>
        <p:txBody>
          <a:bodyPr/>
          <a:lstStyle/>
          <a:p>
            <a:pPr algn="l" eaLnBrk="1" hangingPunct="1"/>
            <a:r>
              <a:rPr lang="en-GB" altLang="en-US" b="1" dirty="0" smtClean="0"/>
              <a:t>1) Policy &amp; Procedures</a:t>
            </a:r>
          </a:p>
        </p:txBody>
      </p:sp>
      <p:sp>
        <p:nvSpPr>
          <p:cNvPr id="3" name="Subtitle 2"/>
          <p:cNvSpPr>
            <a:spLocks noGrp="1"/>
          </p:cNvSpPr>
          <p:nvPr>
            <p:ph type="subTitle" idx="1"/>
          </p:nvPr>
        </p:nvSpPr>
        <p:spPr>
          <a:xfrm>
            <a:off x="539552" y="2060575"/>
            <a:ext cx="8209161" cy="4321175"/>
          </a:xfrm>
        </p:spPr>
        <p:txBody>
          <a:bodyPr rtlCol="0">
            <a:normAutofit/>
          </a:bodyPr>
          <a:lstStyle/>
          <a:p>
            <a:pPr marL="457200" indent="-457200" algn="l" eaLnBrk="1" fontAlgn="auto" hangingPunct="1">
              <a:spcAft>
                <a:spcPts val="0"/>
              </a:spcAft>
              <a:buFont typeface="Arial"/>
              <a:buChar char="•"/>
              <a:defRPr/>
            </a:pPr>
            <a:r>
              <a:rPr lang="en-GB" sz="2800" dirty="0" smtClean="0">
                <a:solidFill>
                  <a:schemeClr val="tx1"/>
                </a:solidFill>
              </a:rPr>
              <a:t>Does </a:t>
            </a:r>
            <a:r>
              <a:rPr lang="en-GB" sz="2800" dirty="0">
                <a:solidFill>
                  <a:schemeClr val="tx1"/>
                </a:solidFill>
              </a:rPr>
              <a:t>the Organisation have a current, approved Policy and an underpinning set of procedures that comply with relevant legislation and published guidance?</a:t>
            </a:r>
          </a:p>
          <a:p>
            <a:pPr marL="857250" indent="-857250" algn="l" eaLnBrk="1" fontAlgn="auto" hangingPunct="1">
              <a:spcAft>
                <a:spcPts val="0"/>
              </a:spcAft>
              <a:buFont typeface="Arial" panose="020B0604020202020204" pitchFamily="34" charset="0"/>
              <a:buChar char="•"/>
              <a:defRPr/>
            </a:pPr>
            <a:endParaRPr lang="en-GB" sz="4700" dirty="0" smtClean="0">
              <a:solidFill>
                <a:schemeClr val="tx1"/>
              </a:solidFill>
            </a:endParaRPr>
          </a:p>
          <a:p>
            <a:pPr marL="857250" indent="-857250" algn="l" eaLnBrk="1" fontAlgn="auto" hangingPunct="1">
              <a:spcAft>
                <a:spcPts val="0"/>
              </a:spcAft>
              <a:buFont typeface="Arial" panose="020B0604020202020204" pitchFamily="34" charset="0"/>
              <a:buChar char="•"/>
              <a:defRPr/>
            </a:pPr>
            <a:endParaRPr lang="en-GB" sz="4700" dirty="0" smtClean="0">
              <a:solidFill>
                <a:schemeClr val="tx1"/>
              </a:solidFill>
            </a:endParaRPr>
          </a:p>
          <a:p>
            <a:pPr eaLnBrk="1" fontAlgn="auto" hangingPunct="1">
              <a:spcAft>
                <a:spcPts val="0"/>
              </a:spcAft>
              <a:buFont typeface="Arial" panose="020B0604020202020204" pitchFamily="34" charset="0"/>
              <a:buNone/>
              <a:defRPr/>
            </a:pPr>
            <a:endParaRPr lang="en-GB" dirty="0" smtClean="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6) Building and Maintenance work - Evidence</a:t>
            </a:r>
            <a:endParaRPr lang="en-GB" dirty="0"/>
          </a:p>
        </p:txBody>
      </p:sp>
      <p:sp>
        <p:nvSpPr>
          <p:cNvPr id="3" name="Content Placeholder 2"/>
          <p:cNvSpPr>
            <a:spLocks noGrp="1"/>
          </p:cNvSpPr>
          <p:nvPr>
            <p:ph idx="1"/>
          </p:nvPr>
        </p:nvSpPr>
        <p:spPr/>
        <p:txBody>
          <a:bodyPr/>
          <a:lstStyle/>
          <a:p>
            <a:r>
              <a:rPr lang="en-GB" dirty="0" smtClean="0"/>
              <a:t>Contractors Risk Assessments &amp; Method Statements;</a:t>
            </a:r>
          </a:p>
          <a:p>
            <a:r>
              <a:rPr lang="en-GB" dirty="0" smtClean="0"/>
              <a:t>Trust checks to ensure Contractors employees are competent (e.g. CP(LV) certificates);</a:t>
            </a:r>
          </a:p>
          <a:p>
            <a:r>
              <a:rPr lang="en-GB" dirty="0" smtClean="0"/>
              <a:t>Constructionline company registration check.</a:t>
            </a:r>
          </a:p>
          <a:p>
            <a:r>
              <a:rPr lang="en-GB" dirty="0" smtClean="0"/>
              <a:t>Permits-to-work; and</a:t>
            </a:r>
          </a:p>
          <a:p>
            <a:r>
              <a:rPr lang="en-GB" dirty="0" smtClean="0"/>
              <a:t>Evidence of inspection and testing certificates.</a:t>
            </a:r>
            <a:endParaRPr lang="en-GB" dirty="0"/>
          </a:p>
        </p:txBody>
      </p:sp>
    </p:spTree>
    <p:extLst>
      <p:ext uri="{BB962C8B-B14F-4D97-AF65-F5344CB8AC3E}">
        <p14:creationId xmlns:p14="http://schemas.microsoft.com/office/powerpoint/2010/main" val="3876841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eaner\Pictures\Toolbox\2016-05-31\Scan1000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32000"/>
                    </a14:imgEffect>
                  </a14:imgLayer>
                </a14:imgProps>
              </a:ext>
              <a:ext uri="{28A0092B-C50C-407E-A947-70E740481C1C}">
                <a14:useLocalDpi xmlns:a14="http://schemas.microsoft.com/office/drawing/2010/main" val="0"/>
              </a:ext>
            </a:extLst>
          </a:blip>
          <a:srcRect/>
          <a:stretch>
            <a:fillRect/>
          </a:stretch>
        </p:blipFill>
        <p:spPr bwMode="auto">
          <a:xfrm>
            <a:off x="395536" y="908720"/>
            <a:ext cx="4084779" cy="573325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eaner\Pictures\Toolbox\2016-05-31\Scan10006.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14000"/>
                    </a14:imgEffect>
                  </a14:imgLayer>
                </a14:imgProps>
              </a:ext>
              <a:ext uri="{28A0092B-C50C-407E-A947-70E740481C1C}">
                <a14:useLocalDpi xmlns:a14="http://schemas.microsoft.com/office/drawing/2010/main" val="0"/>
              </a:ext>
            </a:extLst>
          </a:blip>
          <a:srcRect/>
          <a:stretch>
            <a:fillRect/>
          </a:stretch>
        </p:blipFill>
        <p:spPr bwMode="auto">
          <a:xfrm>
            <a:off x="4777808" y="908720"/>
            <a:ext cx="4093294" cy="57332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3528" y="260648"/>
            <a:ext cx="5112568" cy="646331"/>
          </a:xfrm>
          <a:prstGeom prst="rect">
            <a:avLst/>
          </a:prstGeom>
        </p:spPr>
        <p:txBody>
          <a:bodyPr wrap="square">
            <a:spAutoFit/>
          </a:bodyPr>
          <a:lstStyle/>
          <a:p>
            <a:pPr fontAlgn="b"/>
            <a:r>
              <a:rPr lang="en-GB" b="1" dirty="0" smtClean="0">
                <a:solidFill>
                  <a:srgbClr val="000000"/>
                </a:solidFill>
                <a:latin typeface="Calibri"/>
              </a:rPr>
              <a:t>Example Contractors Risk Assessment &amp; </a:t>
            </a:r>
          </a:p>
          <a:p>
            <a:pPr fontAlgn="b"/>
            <a:r>
              <a:rPr lang="en-GB" b="1" dirty="0" smtClean="0">
                <a:solidFill>
                  <a:srgbClr val="000000"/>
                </a:solidFill>
                <a:latin typeface="Calibri"/>
              </a:rPr>
              <a:t>Installation Test Certificate</a:t>
            </a:r>
          </a:p>
        </p:txBody>
      </p:sp>
    </p:spTree>
    <p:extLst>
      <p:ext uri="{BB962C8B-B14F-4D97-AF65-F5344CB8AC3E}">
        <p14:creationId xmlns:p14="http://schemas.microsoft.com/office/powerpoint/2010/main" val="2252960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7) Resilience, Emergency &amp; Contingency Planning</a:t>
            </a:r>
          </a:p>
        </p:txBody>
      </p:sp>
      <p:sp>
        <p:nvSpPr>
          <p:cNvPr id="3" name="Content Placeholder 2"/>
          <p:cNvSpPr>
            <a:spLocks noGrp="1"/>
          </p:cNvSpPr>
          <p:nvPr>
            <p:ph idx="1"/>
          </p:nvPr>
        </p:nvSpPr>
        <p:spPr>
          <a:xfrm>
            <a:off x="457200" y="2276872"/>
            <a:ext cx="8229600" cy="3849291"/>
          </a:xfrm>
        </p:spPr>
        <p:txBody>
          <a:bodyPr/>
          <a:lstStyle/>
          <a:p>
            <a:r>
              <a:rPr lang="en-GB" sz="2800" dirty="0" smtClean="0"/>
              <a:t>Does the Organisation have resilience, emergency, contingency and escalation plans which have been formulated and tested with the appropriately trained staff?</a:t>
            </a:r>
          </a:p>
          <a:p>
            <a:endParaRPr lang="en-GB" dirty="0"/>
          </a:p>
        </p:txBody>
      </p:sp>
    </p:spTree>
    <p:extLst>
      <p:ext uri="{BB962C8B-B14F-4D97-AF65-F5344CB8AC3E}">
        <p14:creationId xmlns:p14="http://schemas.microsoft.com/office/powerpoint/2010/main" val="2304335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7) Resilience, Emergency &amp; Contingency Planning - Evidence</a:t>
            </a:r>
            <a:endParaRPr lang="en-GB" dirty="0"/>
          </a:p>
        </p:txBody>
      </p:sp>
      <p:sp>
        <p:nvSpPr>
          <p:cNvPr id="3" name="Content Placeholder 2"/>
          <p:cNvSpPr>
            <a:spLocks noGrp="1"/>
          </p:cNvSpPr>
          <p:nvPr>
            <p:ph idx="1"/>
          </p:nvPr>
        </p:nvSpPr>
        <p:spPr>
          <a:xfrm>
            <a:off x="457200" y="2348880"/>
            <a:ext cx="8229600" cy="3777283"/>
          </a:xfrm>
        </p:spPr>
        <p:txBody>
          <a:bodyPr/>
          <a:lstStyle/>
          <a:p>
            <a:r>
              <a:rPr lang="en-GB" sz="2800" dirty="0" smtClean="0"/>
              <a:t>Emergency Plans (e.g. on-call action cards)</a:t>
            </a:r>
          </a:p>
          <a:p>
            <a:r>
              <a:rPr lang="en-GB" sz="2800" dirty="0" smtClean="0"/>
              <a:t>Lists of all standby equipment (e.g. Generators, Central UPS, Local UPS, Theatre Light Battery Backups, Nurse Call Battery Backups, Emergency Lighting, etc.).</a:t>
            </a:r>
          </a:p>
          <a:p>
            <a:r>
              <a:rPr lang="en-GB" sz="2800" dirty="0" smtClean="0"/>
              <a:t>Evidence of testing the equipment and training.</a:t>
            </a:r>
            <a:endParaRPr lang="en-GB" sz="2800" dirty="0"/>
          </a:p>
        </p:txBody>
      </p:sp>
    </p:spTree>
    <p:extLst>
      <p:ext uri="{BB962C8B-B14F-4D97-AF65-F5344CB8AC3E}">
        <p14:creationId xmlns:p14="http://schemas.microsoft.com/office/powerpoint/2010/main" val="2114199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4906888" cy="648071"/>
          </a:xfrm>
        </p:spPr>
        <p:txBody>
          <a:bodyPr/>
          <a:lstStyle/>
          <a:p>
            <a:pPr algn="l"/>
            <a:r>
              <a:rPr lang="en-GB" sz="2400" b="1" dirty="0" smtClean="0"/>
              <a:t>Example Standby Equipment</a:t>
            </a:r>
            <a:endParaRPr lang="en-GB" sz="2400" dirty="0"/>
          </a:p>
        </p:txBody>
      </p:sp>
      <p:pic>
        <p:nvPicPr>
          <p:cNvPr id="3" name="Picture 2" descr="688kVA-Cummins-Enclosed-Standby-Generat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412776"/>
            <a:ext cx="4677984" cy="3504889"/>
          </a:xfrm>
          <a:prstGeom prst="rect">
            <a:avLst/>
          </a:prstGeom>
        </p:spPr>
      </p:pic>
      <p:pic>
        <p:nvPicPr>
          <p:cNvPr id="4" name="Picture 3" descr="B90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2348880"/>
            <a:ext cx="3099363" cy="4221088"/>
          </a:xfrm>
          <a:prstGeom prst="rect">
            <a:avLst/>
          </a:prstGeom>
        </p:spPr>
      </p:pic>
      <p:pic>
        <p:nvPicPr>
          <p:cNvPr id="6" name="Picture 5" descr="dsh-nhs-exit-diagonal-up_1024x102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1268760"/>
            <a:ext cx="2256251" cy="720080"/>
          </a:xfrm>
          <a:prstGeom prst="rect">
            <a:avLst/>
          </a:prstGeom>
        </p:spPr>
      </p:pic>
    </p:spTree>
    <p:extLst>
      <p:ext uri="{BB962C8B-B14F-4D97-AF65-F5344CB8AC3E}">
        <p14:creationId xmlns:p14="http://schemas.microsoft.com/office/powerpoint/2010/main" val="4112045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548581"/>
            <a:ext cx="4906888" cy="720179"/>
          </a:xfrm>
        </p:spPr>
        <p:txBody>
          <a:bodyPr/>
          <a:lstStyle/>
          <a:p>
            <a:pPr algn="l"/>
            <a:r>
              <a:rPr lang="en-GB" sz="2400" b="1" dirty="0" smtClean="0"/>
              <a:t>Example List of Standby Equipment</a:t>
            </a:r>
            <a:endParaRPr lang="en-GB" sz="2400" dirty="0"/>
          </a:p>
        </p:txBody>
      </p:sp>
      <p:graphicFrame>
        <p:nvGraphicFramePr>
          <p:cNvPr id="11" name="Object 10"/>
          <p:cNvGraphicFramePr>
            <a:graphicFrameLocks noChangeAspect="1"/>
          </p:cNvGraphicFramePr>
          <p:nvPr>
            <p:extLst>
              <p:ext uri="{D42A27DB-BD31-4B8C-83A1-F6EECF244321}">
                <p14:modId xmlns:p14="http://schemas.microsoft.com/office/powerpoint/2010/main" val="1394055935"/>
              </p:ext>
            </p:extLst>
          </p:nvPr>
        </p:nvGraphicFramePr>
        <p:xfrm>
          <a:off x="539552" y="1772816"/>
          <a:ext cx="8035186" cy="3888432"/>
        </p:xfrm>
        <a:graphic>
          <a:graphicData uri="http://schemas.openxmlformats.org/presentationml/2006/ole">
            <mc:AlternateContent xmlns:mc="http://schemas.openxmlformats.org/markup-compatibility/2006">
              <mc:Choice xmlns:v="urn:schemas-microsoft-com:vml" Requires="v">
                <p:oleObj spid="_x0000_s1053" name="Worksheet" r:id="rId4" imgW="7505700" imgH="3632200" progId="Excel.Sheet.12">
                  <p:embed/>
                </p:oleObj>
              </mc:Choice>
              <mc:Fallback>
                <p:oleObj name="Worksheet" r:id="rId4" imgW="7505700" imgH="3632200" progId="Excel.Sheet.12">
                  <p:embed/>
                  <p:pic>
                    <p:nvPicPr>
                      <p:cNvPr id="0" name=""/>
                      <p:cNvPicPr/>
                      <p:nvPr/>
                    </p:nvPicPr>
                    <p:blipFill>
                      <a:blip r:embed="rId5"/>
                      <a:stretch>
                        <a:fillRect/>
                      </a:stretch>
                    </p:blipFill>
                    <p:spPr>
                      <a:xfrm>
                        <a:off x="539552" y="1772816"/>
                        <a:ext cx="8035186" cy="3888432"/>
                      </a:xfrm>
                      <a:prstGeom prst="rect">
                        <a:avLst/>
                      </a:prstGeom>
                    </p:spPr>
                  </p:pic>
                </p:oleObj>
              </mc:Fallback>
            </mc:AlternateContent>
          </a:graphicData>
        </a:graphic>
      </p:graphicFrame>
    </p:spTree>
    <p:extLst>
      <p:ext uri="{BB962C8B-B14F-4D97-AF65-F5344CB8AC3E}">
        <p14:creationId xmlns:p14="http://schemas.microsoft.com/office/powerpoint/2010/main" val="3164786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0"/>
                    </a14:imgEffect>
                  </a14:imgLayer>
                </a14:imgProps>
              </a:ext>
              <a:ext uri="{28A0092B-C50C-407E-A947-70E740481C1C}">
                <a14:useLocalDpi xmlns:a14="http://schemas.microsoft.com/office/drawing/2010/main" val="0"/>
              </a:ext>
            </a:extLst>
          </a:blip>
          <a:srcRect/>
          <a:stretch>
            <a:fillRect/>
          </a:stretch>
        </p:blipFill>
        <p:spPr bwMode="auto">
          <a:xfrm>
            <a:off x="1043608" y="908720"/>
            <a:ext cx="7288039" cy="572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3528" y="260648"/>
            <a:ext cx="4572000" cy="369332"/>
          </a:xfrm>
          <a:prstGeom prst="rect">
            <a:avLst/>
          </a:prstGeom>
        </p:spPr>
        <p:txBody>
          <a:bodyPr>
            <a:spAutoFit/>
          </a:bodyPr>
          <a:lstStyle/>
          <a:p>
            <a:pPr fontAlgn="b"/>
            <a:r>
              <a:rPr lang="en-GB" b="1" dirty="0" smtClean="0">
                <a:solidFill>
                  <a:srgbClr val="000000"/>
                </a:solidFill>
                <a:latin typeface="Calibri"/>
              </a:rPr>
              <a:t>Example Maintenance Worksheet</a:t>
            </a:r>
          </a:p>
        </p:txBody>
      </p:sp>
    </p:spTree>
    <p:extLst>
      <p:ext uri="{BB962C8B-B14F-4D97-AF65-F5344CB8AC3E}">
        <p14:creationId xmlns:p14="http://schemas.microsoft.com/office/powerpoint/2010/main" val="2203930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8) Review Process</a:t>
            </a:r>
          </a:p>
        </p:txBody>
      </p:sp>
      <p:sp>
        <p:nvSpPr>
          <p:cNvPr id="3" name="Content Placeholder 2"/>
          <p:cNvSpPr>
            <a:spLocks noGrp="1"/>
          </p:cNvSpPr>
          <p:nvPr>
            <p:ph idx="1"/>
          </p:nvPr>
        </p:nvSpPr>
        <p:spPr/>
        <p:txBody>
          <a:bodyPr/>
          <a:lstStyle/>
          <a:p>
            <a:r>
              <a:rPr lang="en-GB" sz="2800" dirty="0" smtClean="0"/>
              <a:t>Is there a robust annual review process to assure compliance and effectiveness of relevant standards, policies and procedures?</a:t>
            </a:r>
          </a:p>
          <a:p>
            <a:endParaRPr lang="en-GB" dirty="0"/>
          </a:p>
        </p:txBody>
      </p:sp>
    </p:spTree>
    <p:extLst>
      <p:ext uri="{BB962C8B-B14F-4D97-AF65-F5344CB8AC3E}">
        <p14:creationId xmlns:p14="http://schemas.microsoft.com/office/powerpoint/2010/main" val="221133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613"/>
            <a:ext cx="8229600" cy="792187"/>
          </a:xfrm>
        </p:spPr>
        <p:txBody>
          <a:bodyPr/>
          <a:lstStyle/>
          <a:p>
            <a:pPr algn="l"/>
            <a:r>
              <a:rPr lang="en-GB" b="1" dirty="0" smtClean="0"/>
              <a:t>8) Review Process - Evidence</a:t>
            </a:r>
            <a:endParaRPr lang="en-GB" b="1" dirty="0"/>
          </a:p>
        </p:txBody>
      </p:sp>
      <p:sp>
        <p:nvSpPr>
          <p:cNvPr id="3" name="Content Placeholder 2"/>
          <p:cNvSpPr>
            <a:spLocks noGrp="1"/>
          </p:cNvSpPr>
          <p:nvPr>
            <p:ph idx="1"/>
          </p:nvPr>
        </p:nvSpPr>
        <p:spPr>
          <a:xfrm>
            <a:off x="457200" y="1772816"/>
            <a:ext cx="8229600" cy="4353347"/>
          </a:xfrm>
        </p:spPr>
        <p:txBody>
          <a:bodyPr/>
          <a:lstStyle/>
          <a:p>
            <a:r>
              <a:rPr lang="en-GB" sz="2800" dirty="0" smtClean="0"/>
              <a:t>Appointment of an Authorising Engineer;</a:t>
            </a:r>
          </a:p>
          <a:p>
            <a:r>
              <a:rPr lang="en-GB" sz="2800" dirty="0" smtClean="0"/>
              <a:t>Internal checks on staff training;</a:t>
            </a:r>
          </a:p>
          <a:p>
            <a:r>
              <a:rPr lang="en-GB" sz="2800" dirty="0" smtClean="0"/>
              <a:t>Review planned preventative maintenance data; and</a:t>
            </a:r>
          </a:p>
          <a:p>
            <a:r>
              <a:rPr lang="en-GB" sz="2800" dirty="0" smtClean="0"/>
              <a:t>Maintenance contracts (e.g. are recommendations from service visits actioned?)</a:t>
            </a:r>
            <a:endParaRPr lang="en-GB" sz="2800" dirty="0"/>
          </a:p>
        </p:txBody>
      </p:sp>
    </p:spTree>
    <p:extLst>
      <p:ext uri="{BB962C8B-B14F-4D97-AF65-F5344CB8AC3E}">
        <p14:creationId xmlns:p14="http://schemas.microsoft.com/office/powerpoint/2010/main" val="829492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9) Action Plans</a:t>
            </a:r>
          </a:p>
        </p:txBody>
      </p:sp>
      <p:sp>
        <p:nvSpPr>
          <p:cNvPr id="3" name="Content Placeholder 2"/>
          <p:cNvSpPr>
            <a:spLocks noGrp="1"/>
          </p:cNvSpPr>
          <p:nvPr>
            <p:ph idx="1"/>
          </p:nvPr>
        </p:nvSpPr>
        <p:spPr/>
        <p:txBody>
          <a:bodyPr/>
          <a:lstStyle/>
          <a:p>
            <a:r>
              <a:rPr lang="en-GB" sz="2800" dirty="0" smtClean="0"/>
              <a:t>If the organisation/site has any inadequate or requires (moderate or minor) improvement ratings in this SAQ, are there risk assessed action plans in place to achieve compliance?</a:t>
            </a:r>
          </a:p>
          <a:p>
            <a:endParaRPr lang="en-GB" dirty="0"/>
          </a:p>
        </p:txBody>
      </p:sp>
    </p:spTree>
    <p:extLst>
      <p:ext uri="{BB962C8B-B14F-4D97-AF65-F5344CB8AC3E}">
        <p14:creationId xmlns:p14="http://schemas.microsoft.com/office/powerpoint/2010/main" val="983797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36613"/>
            <a:ext cx="8435280" cy="1143000"/>
          </a:xfrm>
        </p:spPr>
        <p:txBody>
          <a:bodyPr/>
          <a:lstStyle/>
          <a:p>
            <a:pPr algn="l"/>
            <a:r>
              <a:rPr lang="en-GB" altLang="en-US" b="1" dirty="0" smtClean="0"/>
              <a:t>1) Policy &amp; Procedures - </a:t>
            </a:r>
            <a:r>
              <a:rPr lang="en-GB" b="1" dirty="0" smtClean="0"/>
              <a:t>Evidence</a:t>
            </a:r>
            <a:endParaRPr lang="en-GB" b="1" dirty="0"/>
          </a:p>
        </p:txBody>
      </p:sp>
      <p:sp>
        <p:nvSpPr>
          <p:cNvPr id="3" name="Content Placeholder 2"/>
          <p:cNvSpPr>
            <a:spLocks noGrp="1"/>
          </p:cNvSpPr>
          <p:nvPr>
            <p:ph idx="1"/>
          </p:nvPr>
        </p:nvSpPr>
        <p:spPr>
          <a:xfrm>
            <a:off x="539552" y="1844824"/>
            <a:ext cx="8229600" cy="4281041"/>
          </a:xfrm>
        </p:spPr>
        <p:txBody>
          <a:bodyPr/>
          <a:lstStyle/>
          <a:p>
            <a:r>
              <a:rPr lang="en-GB" sz="2800" dirty="0" smtClean="0"/>
              <a:t>Policy applies to all parts of the Trust Estate and personnel as well as to any other person who may come into contact with Electrical Systems and Equipment whilst on any Trust premises.  </a:t>
            </a:r>
          </a:p>
          <a:p>
            <a:pPr marL="800100" lvl="2" indent="0">
              <a:buNone/>
            </a:pPr>
            <a:r>
              <a:rPr lang="en-GB" dirty="0" smtClean="0"/>
              <a:t>It may include: -</a:t>
            </a:r>
          </a:p>
          <a:p>
            <a:pPr marL="1257300" lvl="2" indent="-457200">
              <a:buFont typeface="+mj-lt"/>
              <a:buAutoNum type="arabicParenR"/>
            </a:pPr>
            <a:r>
              <a:rPr lang="en-GB" dirty="0" smtClean="0"/>
              <a:t>High Voltage Distribution</a:t>
            </a:r>
          </a:p>
          <a:p>
            <a:pPr marL="1257300" lvl="2" indent="-457200">
              <a:buFont typeface="+mj-lt"/>
              <a:buAutoNum type="arabicParenR"/>
            </a:pPr>
            <a:r>
              <a:rPr lang="en-GB" dirty="0" smtClean="0"/>
              <a:t>Low Voltage Distribution</a:t>
            </a:r>
          </a:p>
          <a:p>
            <a:pPr marL="1257300" lvl="2" indent="-457200">
              <a:buFont typeface="+mj-lt"/>
              <a:buAutoNum type="arabicParenR"/>
            </a:pPr>
            <a:r>
              <a:rPr lang="en-GB" dirty="0" smtClean="0"/>
              <a:t>Fixed Electrical Equipment and Plant</a:t>
            </a:r>
          </a:p>
          <a:p>
            <a:pPr marL="1257300" lvl="2" indent="-457200">
              <a:buFont typeface="+mj-lt"/>
              <a:buAutoNum type="arabicParenR"/>
            </a:pPr>
            <a:r>
              <a:rPr lang="en-GB" dirty="0" smtClean="0"/>
              <a:t>Portable Electrical Equipment</a:t>
            </a:r>
          </a:p>
        </p:txBody>
      </p:sp>
    </p:spTree>
    <p:extLst>
      <p:ext uri="{BB962C8B-B14F-4D97-AF65-F5344CB8AC3E}">
        <p14:creationId xmlns:p14="http://schemas.microsoft.com/office/powerpoint/2010/main" val="165175282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9) Action Plans - Evidence</a:t>
            </a:r>
            <a:endParaRPr lang="en-GB" b="1" dirty="0"/>
          </a:p>
        </p:txBody>
      </p:sp>
      <p:sp>
        <p:nvSpPr>
          <p:cNvPr id="3" name="Content Placeholder 2"/>
          <p:cNvSpPr>
            <a:spLocks noGrp="1"/>
          </p:cNvSpPr>
          <p:nvPr>
            <p:ph idx="1"/>
          </p:nvPr>
        </p:nvSpPr>
        <p:spPr/>
        <p:txBody>
          <a:bodyPr/>
          <a:lstStyle/>
          <a:p>
            <a:r>
              <a:rPr lang="en-GB" sz="2800" dirty="0" smtClean="0"/>
              <a:t>Electrical Strategy detailing priorities and five year plans;</a:t>
            </a:r>
          </a:p>
          <a:p>
            <a:r>
              <a:rPr lang="en-GB" sz="2800" dirty="0" smtClean="0"/>
              <a:t>Investment in backlog maintenance;</a:t>
            </a:r>
          </a:p>
          <a:p>
            <a:r>
              <a:rPr lang="en-GB" sz="2800" dirty="0" smtClean="0"/>
              <a:t>Defined standards for upgrade works; and</a:t>
            </a:r>
          </a:p>
          <a:p>
            <a:r>
              <a:rPr lang="en-GB" sz="2800" dirty="0" smtClean="0"/>
              <a:t>Risk register entries for areas of concern or non-compliance.</a:t>
            </a:r>
            <a:endParaRPr lang="en-GB" sz="2800" dirty="0"/>
          </a:p>
        </p:txBody>
      </p:sp>
    </p:spTree>
    <p:extLst>
      <p:ext uri="{BB962C8B-B14F-4D97-AF65-F5344CB8AC3E}">
        <p14:creationId xmlns:p14="http://schemas.microsoft.com/office/powerpoint/2010/main" val="1231342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3600400" cy="576064"/>
          </a:xfrm>
        </p:spPr>
        <p:txBody>
          <a:bodyPr/>
          <a:lstStyle/>
          <a:p>
            <a:pPr algn="l"/>
            <a:r>
              <a:rPr lang="en-GB" sz="2600" b="1" dirty="0" smtClean="0"/>
              <a:t>Example Action Plan</a:t>
            </a:r>
            <a:endParaRPr lang="en-GB" sz="2600" b="1" dirty="0"/>
          </a:p>
        </p:txBody>
      </p:sp>
      <p:graphicFrame>
        <p:nvGraphicFramePr>
          <p:cNvPr id="4" name="Object 3"/>
          <p:cNvGraphicFramePr>
            <a:graphicFrameLocks noChangeAspect="1"/>
          </p:cNvGraphicFramePr>
          <p:nvPr>
            <p:extLst>
              <p:ext uri="{D42A27DB-BD31-4B8C-83A1-F6EECF244321}">
                <p14:modId xmlns:p14="http://schemas.microsoft.com/office/powerpoint/2010/main" val="4021454956"/>
              </p:ext>
            </p:extLst>
          </p:nvPr>
        </p:nvGraphicFramePr>
        <p:xfrm>
          <a:off x="539552" y="1052736"/>
          <a:ext cx="8064896" cy="5337676"/>
        </p:xfrm>
        <a:graphic>
          <a:graphicData uri="http://schemas.openxmlformats.org/presentationml/2006/ole">
            <mc:AlternateContent xmlns:mc="http://schemas.openxmlformats.org/markup-compatibility/2006">
              <mc:Choice xmlns:v="urn:schemas-microsoft-com:vml" Requires="v">
                <p:oleObj spid="_x0000_s4111" name="Document" r:id="rId4" imgW="9537700" imgH="6311900" progId="Word.Document.12">
                  <p:embed/>
                </p:oleObj>
              </mc:Choice>
              <mc:Fallback>
                <p:oleObj name="Document" r:id="rId4" imgW="9537700" imgH="6311900" progId="Word.Document.12">
                  <p:embed/>
                  <p:pic>
                    <p:nvPicPr>
                      <p:cNvPr id="0" name=""/>
                      <p:cNvPicPr/>
                      <p:nvPr/>
                    </p:nvPicPr>
                    <p:blipFill>
                      <a:blip r:embed="rId5"/>
                      <a:stretch>
                        <a:fillRect/>
                      </a:stretch>
                    </p:blipFill>
                    <p:spPr>
                      <a:xfrm>
                        <a:off x="539552" y="1052736"/>
                        <a:ext cx="8064896" cy="5337676"/>
                      </a:xfrm>
                      <a:prstGeom prst="rect">
                        <a:avLst/>
                      </a:prstGeom>
                    </p:spPr>
                  </p:pic>
                </p:oleObj>
              </mc:Fallback>
            </mc:AlternateContent>
          </a:graphicData>
        </a:graphic>
      </p:graphicFrame>
    </p:spTree>
    <p:extLst>
      <p:ext uri="{BB962C8B-B14F-4D97-AF65-F5344CB8AC3E}">
        <p14:creationId xmlns:p14="http://schemas.microsoft.com/office/powerpoint/2010/main" val="4282647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altLang="en-US" b="1" dirty="0" smtClean="0"/>
              <a:t>2) Roles &amp; Responsibilities - </a:t>
            </a:r>
            <a:r>
              <a:rPr lang="en-GB" b="1" dirty="0" smtClean="0"/>
              <a:t>Evidence</a:t>
            </a:r>
            <a:endParaRPr lang="en-GB" dirty="0"/>
          </a:p>
        </p:txBody>
      </p:sp>
      <p:sp>
        <p:nvSpPr>
          <p:cNvPr id="3" name="Content Placeholder 2"/>
          <p:cNvSpPr>
            <a:spLocks noGrp="1"/>
          </p:cNvSpPr>
          <p:nvPr>
            <p:ph idx="1"/>
          </p:nvPr>
        </p:nvSpPr>
        <p:spPr>
          <a:xfrm>
            <a:off x="457200" y="2204864"/>
            <a:ext cx="8229600" cy="3921299"/>
          </a:xfrm>
        </p:spPr>
        <p:txBody>
          <a:bodyPr/>
          <a:lstStyle/>
          <a:p>
            <a:r>
              <a:rPr lang="en-GB" sz="2800" dirty="0" smtClean="0"/>
              <a:t>Policy defines responsibilities for the duty to manage the Trust’s health and safety arrangements relating to Electrical Systems and Equipment. </a:t>
            </a:r>
          </a:p>
          <a:p>
            <a:pPr marL="0" indent="0">
              <a:buNone/>
            </a:pPr>
            <a:endParaRPr lang="en-GB" sz="2800" dirty="0" smtClean="0"/>
          </a:p>
        </p:txBody>
      </p:sp>
    </p:spTree>
    <p:extLst>
      <p:ext uri="{BB962C8B-B14F-4D97-AF65-F5344CB8AC3E}">
        <p14:creationId xmlns:p14="http://schemas.microsoft.com/office/powerpoint/2010/main" val="33548888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6"/>
          <p:cNvGraphicFramePr>
            <a:graphicFrameLocks noGrp="1"/>
          </p:cNvGraphicFramePr>
          <p:nvPr>
            <p:ph idx="1"/>
            <p:extLst>
              <p:ext uri="{D42A27DB-BD31-4B8C-83A1-F6EECF244321}">
                <p14:modId xmlns:p14="http://schemas.microsoft.com/office/powerpoint/2010/main" val="1664765661"/>
              </p:ext>
            </p:extLst>
          </p:nvPr>
        </p:nvGraphicFramePr>
        <p:xfrm>
          <a:off x="457200" y="836712"/>
          <a:ext cx="8229600" cy="5289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179512" y="188640"/>
            <a:ext cx="4572000" cy="646331"/>
          </a:xfrm>
          <a:prstGeom prst="rect">
            <a:avLst/>
          </a:prstGeom>
        </p:spPr>
        <p:txBody>
          <a:bodyPr>
            <a:spAutoFit/>
          </a:bodyPr>
          <a:lstStyle/>
          <a:p>
            <a:pPr fontAlgn="b"/>
            <a:r>
              <a:rPr lang="en-GB" b="1" dirty="0" smtClean="0">
                <a:solidFill>
                  <a:srgbClr val="000000"/>
                </a:solidFill>
                <a:latin typeface="Calibri"/>
              </a:rPr>
              <a:t>Electrical Structure</a:t>
            </a:r>
          </a:p>
          <a:p>
            <a:pPr fontAlgn="b"/>
            <a:r>
              <a:rPr lang="en-GB" b="1" dirty="0" smtClean="0">
                <a:solidFill>
                  <a:srgbClr val="000000"/>
                </a:solidFill>
                <a:latin typeface="Calibri"/>
              </a:rPr>
              <a:t>(</a:t>
            </a:r>
            <a:r>
              <a:rPr lang="en-GB" b="1" dirty="0">
                <a:solidFill>
                  <a:srgbClr val="000000"/>
                </a:solidFill>
                <a:latin typeface="Calibri"/>
              </a:rPr>
              <a:t>HTM06</a:t>
            </a:r>
            <a:r>
              <a:rPr lang="en-GB" b="1" dirty="0" smtClean="0">
                <a:solidFill>
                  <a:srgbClr val="000000"/>
                </a:solidFill>
                <a:latin typeface="Calibri"/>
              </a:rPr>
              <a:t>-02)</a:t>
            </a:r>
            <a:endParaRPr lang="en-GB" b="1" dirty="0">
              <a:solidFill>
                <a:srgbClr val="000000"/>
              </a:solidFill>
              <a:latin typeface="Calibri"/>
            </a:endParaRPr>
          </a:p>
        </p:txBody>
      </p:sp>
    </p:spTree>
    <p:extLst>
      <p:ext uri="{BB962C8B-B14F-4D97-AF65-F5344CB8AC3E}">
        <p14:creationId xmlns:p14="http://schemas.microsoft.com/office/powerpoint/2010/main" val="1289712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467544" y="836613"/>
            <a:ext cx="8204969" cy="1008062"/>
          </a:xfrm>
        </p:spPr>
        <p:txBody>
          <a:bodyPr/>
          <a:lstStyle/>
          <a:p>
            <a:pPr algn="l" eaLnBrk="1" hangingPunct="1"/>
            <a:r>
              <a:rPr lang="en-GB" altLang="en-US" b="1" dirty="0" smtClean="0"/>
              <a:t>3) Statutory Requirements and Guidance</a:t>
            </a:r>
          </a:p>
        </p:txBody>
      </p:sp>
      <p:sp>
        <p:nvSpPr>
          <p:cNvPr id="3" name="Subtitle 2"/>
          <p:cNvSpPr>
            <a:spLocks noGrp="1"/>
          </p:cNvSpPr>
          <p:nvPr>
            <p:ph type="subTitle" idx="1"/>
          </p:nvPr>
        </p:nvSpPr>
        <p:spPr>
          <a:xfrm>
            <a:off x="323850" y="2132856"/>
            <a:ext cx="7704138" cy="3383707"/>
          </a:xfrm>
        </p:spPr>
        <p:txBody>
          <a:bodyPr rtlCol="0">
            <a:normAutofit/>
          </a:bodyPr>
          <a:lstStyle/>
          <a:p>
            <a:pPr marL="457200" indent="-457200" algn="l" eaLnBrk="1" fontAlgn="auto" hangingPunct="1">
              <a:spcAft>
                <a:spcPts val="0"/>
              </a:spcAft>
              <a:buFont typeface="Arial" panose="020B0604020202020204" pitchFamily="34" charset="0"/>
              <a:buChar char="•"/>
              <a:defRPr/>
            </a:pPr>
            <a:r>
              <a:rPr lang="en-GB" sz="2800" dirty="0" smtClean="0">
                <a:solidFill>
                  <a:schemeClr val="tx1"/>
                </a:solidFill>
              </a:rPr>
              <a:t>Has </a:t>
            </a:r>
            <a:r>
              <a:rPr lang="en-GB" sz="2800" dirty="0">
                <a:solidFill>
                  <a:schemeClr val="tx1"/>
                </a:solidFill>
              </a:rPr>
              <a:t>there been a review of all relevant Statutory requirements and guidance, a risk assessment undertaken and any necessary risk mitigation strategies applied and regularly reviewed?</a:t>
            </a:r>
          </a:p>
        </p:txBody>
      </p:sp>
    </p:spTree>
    <p:custDataLst>
      <p:tags r:id="rId1"/>
    </p:custDataLst>
    <p:extLst>
      <p:ext uri="{BB962C8B-B14F-4D97-AF65-F5344CB8AC3E}">
        <p14:creationId xmlns:p14="http://schemas.microsoft.com/office/powerpoint/2010/main" val="14899304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36613"/>
            <a:ext cx="8363272" cy="1143000"/>
          </a:xfrm>
        </p:spPr>
        <p:txBody>
          <a:bodyPr/>
          <a:lstStyle/>
          <a:p>
            <a:pPr algn="l"/>
            <a:r>
              <a:rPr lang="en-GB" altLang="en-US" b="1" dirty="0" smtClean="0"/>
              <a:t>3) Statutory Requirements and Guidance - </a:t>
            </a:r>
            <a:r>
              <a:rPr lang="en-GB" b="1" dirty="0" smtClean="0"/>
              <a:t>Evidence</a:t>
            </a:r>
            <a:endParaRPr lang="en-GB" dirty="0"/>
          </a:p>
        </p:txBody>
      </p:sp>
      <p:sp>
        <p:nvSpPr>
          <p:cNvPr id="3" name="Content Placeholder 2"/>
          <p:cNvSpPr>
            <a:spLocks noGrp="1"/>
          </p:cNvSpPr>
          <p:nvPr>
            <p:ph idx="1"/>
          </p:nvPr>
        </p:nvSpPr>
        <p:spPr>
          <a:xfrm>
            <a:off x="457200" y="2172295"/>
            <a:ext cx="8229600" cy="4137025"/>
          </a:xfrm>
        </p:spPr>
        <p:txBody>
          <a:bodyPr/>
          <a:lstStyle/>
          <a:p>
            <a:r>
              <a:rPr lang="en-GB" sz="3000" dirty="0" smtClean="0"/>
              <a:t>Technical and performance guidance is set out in the latest Health Technical Memorandums (HTM’s) and British Standards.</a:t>
            </a:r>
          </a:p>
          <a:p>
            <a:endParaRPr lang="en-GB" sz="1500" dirty="0" smtClean="0"/>
          </a:p>
          <a:p>
            <a:pPr lvl="1"/>
            <a:r>
              <a:rPr lang="en-GB" sz="2600" dirty="0" smtClean="0"/>
              <a:t>New standards may not be retrospective and as such may not apply to systems which were designed to older standards. A risk assessment based methodology shall be required where this applies.</a:t>
            </a:r>
          </a:p>
          <a:p>
            <a:pPr marL="0" indent="0">
              <a:buNone/>
            </a:pPr>
            <a:endParaRPr lang="en-GB" dirty="0"/>
          </a:p>
        </p:txBody>
      </p:sp>
    </p:spTree>
    <p:extLst>
      <p:ext uri="{BB962C8B-B14F-4D97-AF65-F5344CB8AC3E}">
        <p14:creationId xmlns:p14="http://schemas.microsoft.com/office/powerpoint/2010/main" val="4291644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5488" y="1124744"/>
            <a:ext cx="8469969" cy="5517232"/>
            <a:chOff x="335488" y="1124744"/>
            <a:chExt cx="8469969" cy="5517232"/>
          </a:xfrm>
        </p:grpSpPr>
        <p:pic>
          <p:nvPicPr>
            <p:cNvPr id="2050" name="Picture 2" descr="C:\Users\beaner\Pictures\Toolbox\2016-05-31\Scan10004.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335488" y="1124744"/>
              <a:ext cx="3983606" cy="551723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eaner\Pictures\Toolbox\2016-05-31\Scan10005.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4860032" y="1124744"/>
              <a:ext cx="3945425" cy="551723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323528" y="548680"/>
            <a:ext cx="3659976" cy="369332"/>
          </a:xfrm>
          <a:prstGeom prst="rect">
            <a:avLst/>
          </a:prstGeom>
          <a:noFill/>
        </p:spPr>
        <p:txBody>
          <a:bodyPr wrap="none" rtlCol="0">
            <a:spAutoFit/>
          </a:bodyPr>
          <a:lstStyle/>
          <a:p>
            <a:r>
              <a:rPr lang="en-GB" b="1" dirty="0" smtClean="0"/>
              <a:t>Statutory Requirements &amp; Guidance</a:t>
            </a:r>
            <a:endParaRPr lang="en-US" dirty="0"/>
          </a:p>
        </p:txBody>
      </p:sp>
    </p:spTree>
    <p:extLst>
      <p:ext uri="{BB962C8B-B14F-4D97-AF65-F5344CB8AC3E}">
        <p14:creationId xmlns:p14="http://schemas.microsoft.com/office/powerpoint/2010/main" val="1926252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932970305"/>
              </p:ext>
            </p:extLst>
          </p:nvPr>
        </p:nvGraphicFramePr>
        <p:xfrm>
          <a:off x="395536" y="1042398"/>
          <a:ext cx="8424936" cy="5338929"/>
        </p:xfrm>
        <a:graphic>
          <a:graphicData uri="http://schemas.openxmlformats.org/drawingml/2006/table">
            <a:tbl>
              <a:tblPr/>
              <a:tblGrid>
                <a:gridCol w="4185953"/>
                <a:gridCol w="1032346"/>
                <a:gridCol w="1060629"/>
                <a:gridCol w="1074772"/>
                <a:gridCol w="1071236"/>
              </a:tblGrid>
              <a:tr h="212410">
                <a:tc rowSpan="2">
                  <a:txBody>
                    <a:bodyPr/>
                    <a:lstStyle/>
                    <a:p>
                      <a:pPr algn="ctr" fontAlgn="b"/>
                      <a:r>
                        <a:rPr lang="en-GB" sz="1100" b="1" i="0" u="none" strike="noStrike" dirty="0">
                          <a:solidFill>
                            <a:srgbClr val="000000"/>
                          </a:solidFill>
                          <a:effectLst/>
                          <a:latin typeface="Calibri"/>
                        </a:rPr>
                        <a:t>Location</a:t>
                      </a:r>
                    </a:p>
                  </a:txBody>
                  <a:tcPr marL="7661" marR="7661" marT="7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4">
                  <a:txBody>
                    <a:bodyPr/>
                    <a:lstStyle/>
                    <a:p>
                      <a:pPr algn="ctr" fontAlgn="b"/>
                      <a:r>
                        <a:rPr lang="en-GB" sz="1400" b="1" i="0" u="none" strike="noStrike" dirty="0">
                          <a:solidFill>
                            <a:srgbClr val="000000"/>
                          </a:solidFill>
                          <a:effectLst/>
                          <a:latin typeface="Calibri"/>
                        </a:rPr>
                        <a:t>Recommended Maintenance Activities</a:t>
                      </a:r>
                    </a:p>
                  </a:txBody>
                  <a:tcPr marL="7661" marR="7661" marT="7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341202">
                <a:tc vMerge="1">
                  <a:txBody>
                    <a:bodyPr/>
                    <a:lstStyle/>
                    <a:p>
                      <a:endParaRPr lang="en-GB"/>
                    </a:p>
                  </a:txBody>
                  <a:tcPr/>
                </a:tc>
                <a:tc>
                  <a:txBody>
                    <a:bodyPr/>
                    <a:lstStyle/>
                    <a:p>
                      <a:pPr algn="ctr" fontAlgn="b"/>
                      <a:r>
                        <a:rPr lang="en-GB" sz="1100" b="1" i="0" u="none" strike="noStrike" dirty="0">
                          <a:solidFill>
                            <a:srgbClr val="000000"/>
                          </a:solidFill>
                          <a:effectLst/>
                          <a:latin typeface="Calibri"/>
                        </a:rPr>
                        <a:t>non-invasive visual inspection</a:t>
                      </a:r>
                    </a:p>
                  </a:txBody>
                  <a:tcPr marL="7661" marR="7661" marT="7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GB" sz="1100" b="1" i="0" u="none" strike="noStrike" dirty="0">
                          <a:solidFill>
                            <a:srgbClr val="000000"/>
                          </a:solidFill>
                          <a:effectLst/>
                          <a:latin typeface="Calibri"/>
                        </a:rPr>
                        <a:t>Non-intrusive functional test</a:t>
                      </a:r>
                    </a:p>
                  </a:txBody>
                  <a:tcPr marL="7661" marR="7661" marT="7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GB" sz="1100" b="1" i="0" u="none" strike="noStrike" dirty="0">
                          <a:solidFill>
                            <a:srgbClr val="000000"/>
                          </a:solidFill>
                          <a:effectLst/>
                          <a:latin typeface="Calibri"/>
                        </a:rPr>
                        <a:t>Inspection &amp; Test</a:t>
                      </a:r>
                    </a:p>
                  </a:txBody>
                  <a:tcPr marL="7661" marR="7661" marT="7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GB" sz="1100" b="1" i="0" u="none" strike="noStrike" dirty="0">
                          <a:solidFill>
                            <a:srgbClr val="000000"/>
                          </a:solidFill>
                          <a:effectLst/>
                          <a:latin typeface="Calibri"/>
                        </a:rPr>
                        <a:t>Thermographic Survey</a:t>
                      </a:r>
                    </a:p>
                  </a:txBody>
                  <a:tcPr marL="7661" marR="7661" marT="76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07607">
                <a:tc>
                  <a:txBody>
                    <a:bodyPr/>
                    <a:lstStyle/>
                    <a:p>
                      <a:pPr algn="l" fontAlgn="t"/>
                      <a:r>
                        <a:rPr lang="en-GB" sz="1100" b="1" i="0" u="none" strike="noStrike" dirty="0">
                          <a:solidFill>
                            <a:srgbClr val="000000"/>
                          </a:solidFill>
                          <a:effectLst/>
                          <a:latin typeface="Calibri"/>
                        </a:rPr>
                        <a:t>High-voltage switchgear and protection</a:t>
                      </a:r>
                    </a:p>
                  </a:txBody>
                  <a:tcPr marL="68950"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6 months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GB" sz="1100" b="1" i="0" u="none" strike="noStrike" dirty="0">
                          <a:solidFill>
                            <a:srgbClr val="000000"/>
                          </a:solidFill>
                          <a:effectLst/>
                          <a:latin typeface="Calibri"/>
                        </a:rPr>
                        <a:t>-</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tba</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1 years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07607">
                <a:tc>
                  <a:txBody>
                    <a:bodyPr/>
                    <a:lstStyle/>
                    <a:p>
                      <a:pPr algn="l" fontAlgn="t"/>
                      <a:r>
                        <a:rPr lang="en-GB" sz="1100" b="1" i="0" u="none" strike="noStrike" dirty="0">
                          <a:solidFill>
                            <a:srgbClr val="000000"/>
                          </a:solidFill>
                          <a:effectLst/>
                          <a:latin typeface="Calibri"/>
                        </a:rPr>
                        <a:t>High-voltage earthing</a:t>
                      </a:r>
                    </a:p>
                  </a:txBody>
                  <a:tcPr marL="68950"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1 years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GB" sz="1100" b="1" i="0" u="none" strike="noStrike" dirty="0">
                          <a:solidFill>
                            <a:srgbClr val="000000"/>
                          </a:solidFill>
                          <a:effectLst/>
                          <a:latin typeface="Calibri"/>
                        </a:rPr>
                        <a:t>-</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3 years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GB" sz="1100" b="1" i="0" u="none" strike="noStrike" dirty="0">
                          <a:solidFill>
                            <a:srgbClr val="000000"/>
                          </a:solidFill>
                          <a:effectLst/>
                          <a:latin typeface="Calibri"/>
                        </a:rPr>
                        <a:t>1 years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07607">
                <a:tc>
                  <a:txBody>
                    <a:bodyPr/>
                    <a:lstStyle/>
                    <a:p>
                      <a:pPr algn="l" fontAlgn="t"/>
                      <a:r>
                        <a:rPr lang="en-GB" sz="1100" b="1" i="0" u="none" strike="noStrike" dirty="0">
                          <a:solidFill>
                            <a:srgbClr val="000000"/>
                          </a:solidFill>
                          <a:effectLst/>
                          <a:latin typeface="Calibri"/>
                        </a:rPr>
                        <a:t>Transformers</a:t>
                      </a:r>
                    </a:p>
                  </a:txBody>
                  <a:tcPr marL="68950"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1 years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GB" sz="1100" b="1" i="0" u="none" strike="noStrike" dirty="0">
                          <a:solidFill>
                            <a:srgbClr val="000000"/>
                          </a:solidFill>
                          <a:effectLst/>
                          <a:latin typeface="Calibri"/>
                        </a:rPr>
                        <a:t>-</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tba</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1 years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07607">
                <a:tc>
                  <a:txBody>
                    <a:bodyPr/>
                    <a:lstStyle/>
                    <a:p>
                      <a:pPr algn="l" fontAlgn="t"/>
                      <a:r>
                        <a:rPr lang="en-GB" sz="1100" b="1" i="0" u="none" strike="noStrike" dirty="0">
                          <a:solidFill>
                            <a:srgbClr val="000000"/>
                          </a:solidFill>
                          <a:effectLst/>
                          <a:latin typeface="Calibri"/>
                        </a:rPr>
                        <a:t>Low-voltage switchgear and protection - Main Intake</a:t>
                      </a:r>
                    </a:p>
                  </a:txBody>
                  <a:tcPr marL="68950"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6 months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GB" sz="1100" b="1" i="0" u="none" strike="noStrike" dirty="0">
                          <a:solidFill>
                            <a:srgbClr val="000000"/>
                          </a:solidFill>
                          <a:effectLst/>
                          <a:latin typeface="Calibri"/>
                        </a:rPr>
                        <a:t>-</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1 years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07607">
                <a:tc>
                  <a:txBody>
                    <a:bodyPr/>
                    <a:lstStyle/>
                    <a:p>
                      <a:pPr algn="l" fontAlgn="t"/>
                      <a:r>
                        <a:rPr lang="en-GB" sz="1100" b="1" i="0" u="none" strike="noStrike" dirty="0">
                          <a:solidFill>
                            <a:srgbClr val="000000"/>
                          </a:solidFill>
                          <a:effectLst/>
                          <a:latin typeface="Calibri"/>
                        </a:rPr>
                        <a:t>Low-voltage switchgear and protection - Distribution Centres</a:t>
                      </a:r>
                    </a:p>
                  </a:txBody>
                  <a:tcPr marL="68950"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 </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1 years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07607">
                <a:tc>
                  <a:txBody>
                    <a:bodyPr/>
                    <a:lstStyle/>
                    <a:p>
                      <a:pPr algn="l" fontAlgn="t"/>
                      <a:r>
                        <a:rPr lang="en-GB" sz="1100" b="1" i="0" u="none" strike="noStrike" dirty="0">
                          <a:solidFill>
                            <a:srgbClr val="000000"/>
                          </a:solidFill>
                          <a:effectLst/>
                          <a:latin typeface="Calibri"/>
                        </a:rPr>
                        <a:t>Low-voltage earthing</a:t>
                      </a:r>
                    </a:p>
                  </a:txBody>
                  <a:tcPr marL="68950"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6 months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GB" sz="1100" b="1" i="0" u="none" strike="noStrike" dirty="0">
                          <a:solidFill>
                            <a:srgbClr val="000000"/>
                          </a:solidFill>
                          <a:effectLst/>
                          <a:latin typeface="Calibri"/>
                        </a:rPr>
                        <a:t>-</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2 years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GB" sz="1100" b="1" i="0" u="none" strike="noStrike" dirty="0">
                          <a:solidFill>
                            <a:srgbClr val="000000"/>
                          </a:solidFill>
                          <a:effectLst/>
                          <a:latin typeface="Calibri"/>
                        </a:rPr>
                        <a:t>-</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607">
                <a:tc>
                  <a:txBody>
                    <a:bodyPr/>
                    <a:lstStyle/>
                    <a:p>
                      <a:pPr algn="l" fontAlgn="t"/>
                      <a:r>
                        <a:rPr lang="en-GB" sz="1100" b="1" i="0" u="none" strike="noStrike" dirty="0">
                          <a:solidFill>
                            <a:srgbClr val="000000"/>
                          </a:solidFill>
                          <a:effectLst/>
                          <a:latin typeface="Calibri"/>
                        </a:rPr>
                        <a:t>Generators - PV Solar</a:t>
                      </a:r>
                    </a:p>
                  </a:txBody>
                  <a:tcPr marL="68950"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1 years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GB" sz="1100" b="1" i="0" u="none" strike="noStrike" dirty="0">
                          <a:solidFill>
                            <a:srgbClr val="000000"/>
                          </a:solidFill>
                          <a:effectLst/>
                          <a:latin typeface="Calibri"/>
                        </a:rPr>
                        <a:t>-</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1 years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GB" sz="1100" b="1" i="0" u="none" strike="noStrike" dirty="0">
                          <a:solidFill>
                            <a:srgbClr val="000000"/>
                          </a:solidFill>
                          <a:effectLst/>
                          <a:latin typeface="Calibri"/>
                        </a:rPr>
                        <a:t>-</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607">
                <a:tc>
                  <a:txBody>
                    <a:bodyPr/>
                    <a:lstStyle/>
                    <a:p>
                      <a:pPr algn="l" fontAlgn="t"/>
                      <a:r>
                        <a:rPr lang="en-GB" sz="1100" b="1" i="0" u="none" strike="noStrike" dirty="0">
                          <a:solidFill>
                            <a:srgbClr val="000000"/>
                          </a:solidFill>
                          <a:effectLst/>
                          <a:latin typeface="Calibri"/>
                        </a:rPr>
                        <a:t>Generators - Combined Heat &amp; Power</a:t>
                      </a:r>
                    </a:p>
                  </a:txBody>
                  <a:tcPr marL="68950"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1 years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GB" sz="1100" b="1" i="0" u="none" strike="noStrike" dirty="0">
                          <a:solidFill>
                            <a:srgbClr val="000000"/>
                          </a:solidFill>
                          <a:effectLst/>
                          <a:latin typeface="Calibri"/>
                        </a:rPr>
                        <a:t>-</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1 years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GB" sz="1100" b="1" i="0" u="none" strike="noStrike" dirty="0">
                          <a:solidFill>
                            <a:srgbClr val="000000"/>
                          </a:solidFill>
                          <a:effectLst/>
                          <a:latin typeface="Calibri"/>
                        </a:rPr>
                        <a:t>-</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607">
                <a:tc>
                  <a:txBody>
                    <a:bodyPr/>
                    <a:lstStyle/>
                    <a:p>
                      <a:pPr algn="l" fontAlgn="t"/>
                      <a:r>
                        <a:rPr lang="en-GB" sz="1100" b="1" i="0" u="none" strike="noStrike" dirty="0">
                          <a:solidFill>
                            <a:srgbClr val="000000"/>
                          </a:solidFill>
                          <a:effectLst/>
                          <a:latin typeface="Calibri"/>
                        </a:rPr>
                        <a:t>Generators - Standby Diesel</a:t>
                      </a:r>
                    </a:p>
                  </a:txBody>
                  <a:tcPr marL="68950"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1 week</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GB" sz="1100" b="1" i="0" u="none" strike="noStrike" dirty="0">
                          <a:solidFill>
                            <a:srgbClr val="000000"/>
                          </a:solidFill>
                          <a:effectLst/>
                          <a:latin typeface="Calibri"/>
                        </a:rPr>
                        <a:t>3 months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GB" sz="1100" b="1" i="0" u="none" strike="noStrike" dirty="0">
                          <a:solidFill>
                            <a:srgbClr val="000000"/>
                          </a:solidFill>
                          <a:effectLst/>
                          <a:latin typeface="Calibri"/>
                        </a:rPr>
                        <a:t>1 years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GB" sz="1100" b="1" i="0" u="none" strike="noStrike" dirty="0">
                          <a:solidFill>
                            <a:srgbClr val="000000"/>
                          </a:solidFill>
                          <a:effectLst/>
                          <a:latin typeface="Calibri"/>
                        </a:rPr>
                        <a:t>-</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607">
                <a:tc>
                  <a:txBody>
                    <a:bodyPr/>
                    <a:lstStyle/>
                    <a:p>
                      <a:pPr algn="l" fontAlgn="t"/>
                      <a:r>
                        <a:rPr lang="en-GB" sz="1100" b="1" i="0" u="none" strike="noStrike" dirty="0">
                          <a:solidFill>
                            <a:srgbClr val="000000"/>
                          </a:solidFill>
                          <a:effectLst/>
                          <a:latin typeface="Calibri"/>
                        </a:rPr>
                        <a:t>Electromagnetic compatibility</a:t>
                      </a:r>
                    </a:p>
                  </a:txBody>
                  <a:tcPr marL="68950"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5 years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607">
                <a:tc>
                  <a:txBody>
                    <a:bodyPr/>
                    <a:lstStyle/>
                    <a:p>
                      <a:pPr algn="l" fontAlgn="t"/>
                      <a:r>
                        <a:rPr lang="en-GB" sz="1100" b="1" i="0" u="none" strike="noStrike" dirty="0">
                          <a:solidFill>
                            <a:srgbClr val="000000"/>
                          </a:solidFill>
                          <a:effectLst/>
                          <a:latin typeface="Calibri"/>
                        </a:rPr>
                        <a:t>Lightning Protection System</a:t>
                      </a:r>
                    </a:p>
                  </a:txBody>
                  <a:tcPr marL="68950"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6 months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GB" sz="1100" b="1" i="0" u="none" strike="noStrike" dirty="0">
                          <a:solidFill>
                            <a:srgbClr val="000000"/>
                          </a:solidFill>
                          <a:effectLst/>
                          <a:latin typeface="Calibri"/>
                        </a:rPr>
                        <a:t>-</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13 months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GB" sz="1100" b="1" i="0" u="none" strike="noStrike" dirty="0">
                          <a:solidFill>
                            <a:srgbClr val="000000"/>
                          </a:solidFill>
                          <a:effectLst/>
                          <a:latin typeface="Calibri"/>
                        </a:rPr>
                        <a:t>-</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607">
                <a:tc>
                  <a:txBody>
                    <a:bodyPr/>
                    <a:lstStyle/>
                    <a:p>
                      <a:pPr algn="l" fontAlgn="t"/>
                      <a:r>
                        <a:rPr lang="en-GB" sz="1100" b="1" i="0" u="none" strike="noStrike" dirty="0">
                          <a:solidFill>
                            <a:srgbClr val="000000"/>
                          </a:solidFill>
                          <a:effectLst/>
                          <a:latin typeface="Calibri"/>
                        </a:rPr>
                        <a:t>Cable containment</a:t>
                      </a:r>
                    </a:p>
                  </a:txBody>
                  <a:tcPr marL="68950"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12 months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GB" sz="1100" b="1" i="0" u="none" strike="noStrike" dirty="0">
                          <a:solidFill>
                            <a:srgbClr val="000000"/>
                          </a:solidFill>
                          <a:effectLst/>
                          <a:latin typeface="Calibri"/>
                        </a:rPr>
                        <a:t>-</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607">
                <a:tc>
                  <a:txBody>
                    <a:bodyPr/>
                    <a:lstStyle/>
                    <a:p>
                      <a:pPr algn="l" fontAlgn="t"/>
                      <a:r>
                        <a:rPr lang="en-GB" sz="1100" b="1" i="0" u="none" strike="noStrike" dirty="0">
                          <a:solidFill>
                            <a:srgbClr val="000000"/>
                          </a:solidFill>
                          <a:effectLst/>
                          <a:latin typeface="Calibri"/>
                        </a:rPr>
                        <a:t>Busbars &amp; Cables</a:t>
                      </a:r>
                    </a:p>
                  </a:txBody>
                  <a:tcPr marL="68950"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12 months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GB" sz="1100" b="1" i="0" u="none" strike="noStrike" dirty="0">
                          <a:solidFill>
                            <a:srgbClr val="000000"/>
                          </a:solidFill>
                          <a:effectLst/>
                          <a:latin typeface="Calibri"/>
                        </a:rPr>
                        <a:t>-</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10 yearly</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GB" sz="1100" b="1" i="0" u="none" strike="noStrike" dirty="0">
                          <a:solidFill>
                            <a:srgbClr val="000000"/>
                          </a:solidFill>
                          <a:effectLst/>
                          <a:latin typeface="Calibri"/>
                        </a:rPr>
                        <a:t>-</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5217">
                <a:tc>
                  <a:txBody>
                    <a:bodyPr/>
                    <a:lstStyle/>
                    <a:p>
                      <a:pPr algn="l" fontAlgn="t"/>
                      <a:r>
                        <a:rPr lang="en-GB" sz="1100" b="1" i="0" u="none" strike="noStrike" dirty="0">
                          <a:solidFill>
                            <a:srgbClr val="000000"/>
                          </a:solidFill>
                          <a:effectLst/>
                          <a:latin typeface="Calibri"/>
                        </a:rPr>
                        <a:t>Uninterruptible power supplies, inverters</a:t>
                      </a:r>
                      <a:br>
                        <a:rPr lang="en-GB" sz="1100" b="1" i="0" u="none" strike="noStrike" dirty="0">
                          <a:solidFill>
                            <a:srgbClr val="000000"/>
                          </a:solidFill>
                          <a:effectLst/>
                          <a:latin typeface="Calibri"/>
                        </a:rPr>
                      </a:br>
                      <a:r>
                        <a:rPr lang="en-GB" sz="1100" b="1" i="0" u="none" strike="noStrike" dirty="0">
                          <a:solidFill>
                            <a:srgbClr val="000000"/>
                          </a:solidFill>
                          <a:effectLst/>
                          <a:latin typeface="Calibri"/>
                        </a:rPr>
                        <a:t>and batteries</a:t>
                      </a:r>
                    </a:p>
                  </a:txBody>
                  <a:tcPr marL="68950"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6 months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GB" sz="1100" b="1" i="0" u="none" strike="noStrike" dirty="0">
                          <a:solidFill>
                            <a:srgbClr val="000000"/>
                          </a:solidFill>
                          <a:effectLst/>
                          <a:latin typeface="Calibri"/>
                        </a:rPr>
                        <a:t>6 months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GB" sz="1100" b="1" i="0" u="none" strike="noStrike" dirty="0">
                          <a:solidFill>
                            <a:srgbClr val="000000"/>
                          </a:solidFill>
                          <a:effectLst/>
                          <a:latin typeface="Calibri"/>
                        </a:rPr>
                        <a:t>-</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607">
                <a:tc>
                  <a:txBody>
                    <a:bodyPr/>
                    <a:lstStyle/>
                    <a:p>
                      <a:pPr algn="l" fontAlgn="t"/>
                      <a:r>
                        <a:rPr lang="en-GB" sz="1100" b="1" i="0" u="none" strike="noStrike" dirty="0">
                          <a:solidFill>
                            <a:srgbClr val="000000"/>
                          </a:solidFill>
                          <a:effectLst/>
                          <a:latin typeface="Calibri"/>
                        </a:rPr>
                        <a:t>Isolated power supplies</a:t>
                      </a:r>
                    </a:p>
                  </a:txBody>
                  <a:tcPr marL="68950"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6 months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GB" sz="1100" b="1" i="0" u="none" strike="noStrike" dirty="0">
                          <a:solidFill>
                            <a:srgbClr val="000000"/>
                          </a:solidFill>
                          <a:effectLst/>
                          <a:latin typeface="Calibri"/>
                        </a:rPr>
                        <a:t>6 months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GB" sz="1100" b="1" i="0" u="none" strike="noStrike" dirty="0">
                          <a:solidFill>
                            <a:srgbClr val="000000"/>
                          </a:solidFill>
                          <a:effectLst/>
                          <a:latin typeface="Calibri"/>
                        </a:rPr>
                        <a:t>-</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607">
                <a:tc>
                  <a:txBody>
                    <a:bodyPr/>
                    <a:lstStyle/>
                    <a:p>
                      <a:pPr algn="l" fontAlgn="t"/>
                      <a:r>
                        <a:rPr lang="en-GB" sz="1100" b="1" i="0" u="none" strike="noStrike" dirty="0">
                          <a:solidFill>
                            <a:srgbClr val="000000"/>
                          </a:solidFill>
                          <a:effectLst/>
                          <a:latin typeface="Calibri"/>
                        </a:rPr>
                        <a:t>Harmonic Filter</a:t>
                      </a:r>
                    </a:p>
                  </a:txBody>
                  <a:tcPr marL="68950"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en-GB" sz="1100" b="1" i="1" u="none" strike="noStrike" dirty="0">
                          <a:solidFill>
                            <a:srgbClr val="000000"/>
                          </a:solidFill>
                          <a:effectLst/>
                          <a:latin typeface="Calibri"/>
                        </a:rPr>
                        <a:t>Not installed</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07607">
                <a:tc>
                  <a:txBody>
                    <a:bodyPr/>
                    <a:lstStyle/>
                    <a:p>
                      <a:pPr algn="l" fontAlgn="t"/>
                      <a:r>
                        <a:rPr lang="en-GB" sz="1100" b="1" i="0" u="none" strike="noStrike" dirty="0">
                          <a:solidFill>
                            <a:srgbClr val="000000"/>
                          </a:solidFill>
                          <a:effectLst/>
                          <a:latin typeface="Calibri"/>
                        </a:rPr>
                        <a:t>Power-factor correction units</a:t>
                      </a:r>
                    </a:p>
                  </a:txBody>
                  <a:tcPr marL="68950"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12 months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GB" sz="1100" b="1" i="0" u="none" strike="noStrike" dirty="0">
                          <a:solidFill>
                            <a:srgbClr val="000000"/>
                          </a:solidFill>
                          <a:effectLst/>
                          <a:latin typeface="Calibri"/>
                        </a:rPr>
                        <a:t>12 months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GB" sz="1100" b="1" i="0" u="none" strike="noStrike" dirty="0">
                          <a:solidFill>
                            <a:srgbClr val="000000"/>
                          </a:solidFill>
                          <a:effectLst/>
                          <a:latin typeface="Calibri"/>
                        </a:rPr>
                        <a:t>5 years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GB" sz="1100" b="1" i="0" u="none" strike="noStrike" dirty="0">
                          <a:solidFill>
                            <a:srgbClr val="000000"/>
                          </a:solidFill>
                          <a:effectLst/>
                          <a:latin typeface="Calibri"/>
                        </a:rPr>
                        <a:t>-</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607">
                <a:tc>
                  <a:txBody>
                    <a:bodyPr/>
                    <a:lstStyle/>
                    <a:p>
                      <a:pPr algn="l" fontAlgn="t"/>
                      <a:r>
                        <a:rPr lang="en-GB" sz="1100" b="1" i="0" u="none" strike="noStrike" dirty="0">
                          <a:solidFill>
                            <a:srgbClr val="000000"/>
                          </a:solidFill>
                          <a:effectLst/>
                          <a:latin typeface="Calibri"/>
                        </a:rPr>
                        <a:t>Final Circuits - Low Risk Areas</a:t>
                      </a:r>
                    </a:p>
                  </a:txBody>
                  <a:tcPr marL="68950"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6 months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GB" sz="1100" b="1" i="0" u="none" strike="noStrike" dirty="0">
                          <a:solidFill>
                            <a:srgbClr val="000000"/>
                          </a:solidFill>
                          <a:effectLst/>
                          <a:latin typeface="Calibri"/>
                        </a:rPr>
                        <a:t>12 months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GB" sz="1100" b="1" i="0" u="none" strike="noStrike" dirty="0">
                          <a:solidFill>
                            <a:srgbClr val="000000"/>
                          </a:solidFill>
                          <a:effectLst/>
                          <a:latin typeface="Calibri"/>
                        </a:rPr>
                        <a:t>5 years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GB" sz="1100" b="1" i="0" u="none" strike="noStrike" dirty="0">
                          <a:solidFill>
                            <a:srgbClr val="000000"/>
                          </a:solidFill>
                          <a:effectLst/>
                          <a:latin typeface="Calibri"/>
                        </a:rPr>
                        <a:t>-</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607">
                <a:tc>
                  <a:txBody>
                    <a:bodyPr/>
                    <a:lstStyle/>
                    <a:p>
                      <a:pPr algn="l" fontAlgn="t"/>
                      <a:r>
                        <a:rPr lang="en-GB" sz="1100" b="1" i="0" u="none" strike="noStrike" dirty="0">
                          <a:solidFill>
                            <a:srgbClr val="000000"/>
                          </a:solidFill>
                          <a:effectLst/>
                          <a:latin typeface="Calibri"/>
                        </a:rPr>
                        <a:t>Final Circuits - High Risk Areas</a:t>
                      </a:r>
                    </a:p>
                  </a:txBody>
                  <a:tcPr marL="68950"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6 months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GB" sz="1100" b="1" i="0" u="none" strike="noStrike" dirty="0">
                          <a:solidFill>
                            <a:srgbClr val="000000"/>
                          </a:solidFill>
                          <a:effectLst/>
                          <a:latin typeface="Calibri"/>
                        </a:rPr>
                        <a:t>6 months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GB" sz="1100" b="1" i="0" u="none" strike="noStrike" dirty="0">
                          <a:solidFill>
                            <a:srgbClr val="000000"/>
                          </a:solidFill>
                          <a:effectLst/>
                          <a:latin typeface="Calibri"/>
                        </a:rPr>
                        <a:t>3 years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GB" sz="1100" b="1" i="0" u="none" strike="noStrike" dirty="0">
                          <a:solidFill>
                            <a:srgbClr val="000000"/>
                          </a:solidFill>
                          <a:effectLst/>
                          <a:latin typeface="Calibri"/>
                        </a:rPr>
                        <a:t>-</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2825">
                <a:tc>
                  <a:txBody>
                    <a:bodyPr/>
                    <a:lstStyle/>
                    <a:p>
                      <a:pPr algn="l" fontAlgn="t"/>
                      <a:r>
                        <a:rPr lang="en-GB" sz="1100" b="1" i="0" u="none" strike="noStrike" dirty="0">
                          <a:solidFill>
                            <a:srgbClr val="000000"/>
                          </a:solidFill>
                          <a:effectLst/>
                          <a:latin typeface="Calibri"/>
                        </a:rPr>
                        <a:t>Portable appliance testing</a:t>
                      </a:r>
                    </a:p>
                  </a:txBody>
                  <a:tcPr marL="68950"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user</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GB" sz="1100" b="1" i="0" u="none" strike="noStrike" dirty="0">
                          <a:solidFill>
                            <a:srgbClr val="000000"/>
                          </a:solidFill>
                          <a:effectLst/>
                          <a:latin typeface="Calibri"/>
                        </a:rPr>
                        <a:t>18 months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GB" sz="1100" b="1" i="0" u="none" strike="noStrike" dirty="0">
                          <a:solidFill>
                            <a:srgbClr val="000000"/>
                          </a:solidFill>
                          <a:effectLst/>
                          <a:latin typeface="Calibri"/>
                        </a:rPr>
                        <a:t>by assessment no greater 48 months</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t"/>
                      <a:r>
                        <a:rPr lang="en-GB" sz="1100" b="1" i="0" u="none" strike="noStrike" dirty="0">
                          <a:solidFill>
                            <a:srgbClr val="000000"/>
                          </a:solidFill>
                          <a:effectLst/>
                          <a:latin typeface="Calibri"/>
                        </a:rPr>
                        <a:t>-</a:t>
                      </a:r>
                    </a:p>
                  </a:txBody>
                  <a:tcPr marL="7661" marR="7661" marT="76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871500385"/>
              </p:ext>
            </p:extLst>
          </p:nvPr>
        </p:nvGraphicFramePr>
        <p:xfrm>
          <a:off x="395536" y="332656"/>
          <a:ext cx="3759200" cy="497205"/>
        </p:xfrm>
        <a:graphic>
          <a:graphicData uri="http://schemas.openxmlformats.org/drawingml/2006/table">
            <a:tbl>
              <a:tblPr/>
              <a:tblGrid>
                <a:gridCol w="3759200"/>
              </a:tblGrid>
              <a:tr h="190500">
                <a:tc>
                  <a:txBody>
                    <a:bodyPr/>
                    <a:lstStyle/>
                    <a:p>
                      <a:pPr algn="l" fontAlgn="b"/>
                      <a:r>
                        <a:rPr lang="en-GB" sz="1600" b="1" i="0" u="none" strike="noStrike" dirty="0" smtClean="0">
                          <a:solidFill>
                            <a:srgbClr val="000000"/>
                          </a:solidFill>
                          <a:effectLst/>
                          <a:latin typeface="Calibri"/>
                        </a:rPr>
                        <a:t>Example Electrical </a:t>
                      </a:r>
                      <a:r>
                        <a:rPr lang="en-GB" sz="1600" b="1" i="0" u="none" strike="noStrike" dirty="0">
                          <a:solidFill>
                            <a:srgbClr val="000000"/>
                          </a:solidFill>
                          <a:effectLst/>
                          <a:latin typeface="Calibri"/>
                        </a:rPr>
                        <a:t>Inspection &amp; Testing Regime (HTM06-01 Part B)</a:t>
                      </a: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34029166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1803</TotalTime>
  <Words>1010</Words>
  <Application>Microsoft Macintosh PowerPoint</Application>
  <PresentationFormat>On-screen Show (4:3)</PresentationFormat>
  <Paragraphs>189</Paragraphs>
  <Slides>31</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Office Theme</vt:lpstr>
      <vt:lpstr>Worksheet</vt:lpstr>
      <vt:lpstr>Document</vt:lpstr>
      <vt:lpstr>NHS PAM Electrical Systems </vt:lpstr>
      <vt:lpstr>1) Policy &amp; Procedures</vt:lpstr>
      <vt:lpstr>1) Policy &amp; Procedures - Evidence</vt:lpstr>
      <vt:lpstr>2) Roles &amp; Responsibilities - Evidence</vt:lpstr>
      <vt:lpstr>PowerPoint Presentation</vt:lpstr>
      <vt:lpstr>3) Statutory Requirements and Guidance</vt:lpstr>
      <vt:lpstr>3) Statutory Requirements and Guidance - Evidence</vt:lpstr>
      <vt:lpstr>PowerPoint Presentation</vt:lpstr>
      <vt:lpstr>PowerPoint Presentation</vt:lpstr>
      <vt:lpstr>4) Maintenance, Record Keeping and Asset Register</vt:lpstr>
      <vt:lpstr>4) Maintenance, Record Keeping and Asset Register - Evidence</vt:lpstr>
      <vt:lpstr>PowerPoint Presentation</vt:lpstr>
      <vt:lpstr>PowerPoint Presentation</vt:lpstr>
      <vt:lpstr>PowerPoint Presentation</vt:lpstr>
      <vt:lpstr>5) Training</vt:lpstr>
      <vt:lpstr>5) Training - Evidence</vt:lpstr>
      <vt:lpstr>PowerPoint Presentation</vt:lpstr>
      <vt:lpstr>PowerPoint Presentation</vt:lpstr>
      <vt:lpstr>6) Building and Maintenance work</vt:lpstr>
      <vt:lpstr>6) Building and Maintenance work - Evidence</vt:lpstr>
      <vt:lpstr>PowerPoint Presentation</vt:lpstr>
      <vt:lpstr>7) Resilience, Emergency &amp; Contingency Planning</vt:lpstr>
      <vt:lpstr>7) Resilience, Emergency &amp; Contingency Planning - Evidence</vt:lpstr>
      <vt:lpstr>Example Standby Equipment</vt:lpstr>
      <vt:lpstr>Example List of Standby Equipment</vt:lpstr>
      <vt:lpstr>PowerPoint Presentation</vt:lpstr>
      <vt:lpstr>8) Review Process</vt:lpstr>
      <vt:lpstr>8) Review Process - Evidence</vt:lpstr>
      <vt:lpstr>9) Action Plans</vt:lpstr>
      <vt:lpstr>9) Action Plans - Evidence</vt:lpstr>
      <vt:lpstr>Example Action Plan</vt:lpstr>
    </vt:vector>
  </TitlesOfParts>
  <Company>James Paget University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McKenna Stephanie</dc:creator>
  <cp:lastModifiedBy>David</cp:lastModifiedBy>
  <cp:revision>112</cp:revision>
  <cp:lastPrinted>2015-11-24T12:23:29Z</cp:lastPrinted>
  <dcterms:created xsi:type="dcterms:W3CDTF">2015-06-08T15:42:45Z</dcterms:created>
  <dcterms:modified xsi:type="dcterms:W3CDTF">2016-06-01T23:32:19Z</dcterms:modified>
</cp:coreProperties>
</file>