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  <p:sldMasterId id="2147483652" r:id="rId6"/>
  </p:sldMasterIdLst>
  <p:notesMasterIdLst>
    <p:notesMasterId r:id="rId19"/>
  </p:notesMasterIdLst>
  <p:handoutMasterIdLst>
    <p:handoutMasterId r:id="rId20"/>
  </p:handoutMasterIdLst>
  <p:sldIdLst>
    <p:sldId id="256" r:id="rId7"/>
    <p:sldId id="279" r:id="rId8"/>
    <p:sldId id="283" r:id="rId9"/>
    <p:sldId id="281" r:id="rId10"/>
    <p:sldId id="257" r:id="rId11"/>
    <p:sldId id="284" r:id="rId12"/>
    <p:sldId id="286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669088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AF"/>
    <a:srgbClr val="0063BE"/>
    <a:srgbClr val="75BF03"/>
    <a:srgbClr val="8D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94683" autoAdjust="0"/>
  </p:normalViewPr>
  <p:slideViewPr>
    <p:cSldViewPr snapToGrid="0">
      <p:cViewPr>
        <p:scale>
          <a:sx n="70" d="100"/>
          <a:sy n="70" d="100"/>
        </p:scale>
        <p:origin x="-1410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DF64-765E-447A-B6FB-C97A1356D544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D7351-792F-4806-B3D5-1680F7A3F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0DD9-4AD5-4BFE-9DD7-3C57D1E5B7ED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8DAA0-D8EF-49D1-80F2-C65832A8F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8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2138" y="2496202"/>
            <a:ext cx="7357241" cy="770758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solidFill>
                  <a:srgbClr val="75BF03"/>
                </a:solidFill>
                <a:latin typeface="News Gothic MT"/>
                <a:cs typeface="News Gothic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137" y="3090191"/>
            <a:ext cx="7357241" cy="65954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News Gothic MT"/>
                <a:cs typeface="News Gothic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0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6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1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4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uhftlogocolour 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943225"/>
            <a:ext cx="7772400" cy="7620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8975" y="3721100"/>
            <a:ext cx="7778750" cy="1493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5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66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0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1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2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50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22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223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257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75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46288"/>
            <a:ext cx="2057400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46288"/>
            <a:ext cx="60198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11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40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49575"/>
            <a:ext cx="4038600" cy="355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32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67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5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Powerpoint 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suhftlogocolour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werpoint 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uhftlogocolour 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28600"/>
            <a:ext cx="3073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6288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49575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63B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B8AF"/>
        </a:buClr>
        <a:buSzPct val="12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4000" dirty="0" smtClean="0"/>
              <a:t>Water Hygiene SH8</a:t>
            </a:r>
            <a:endParaRPr lang="en-GB" alt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2400" dirty="0" smtClean="0"/>
              <a:t>Lee Stuckey</a:t>
            </a:r>
            <a:r>
              <a:rPr lang="en-GB" altLang="en-US" sz="2400" dirty="0" smtClean="0"/>
              <a:t> </a:t>
            </a: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Resilience Emergency &amp; Business continuity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policy and procedures covers emergencies.  </a:t>
            </a:r>
          </a:p>
          <a:p>
            <a:r>
              <a:rPr lang="en-GB" dirty="0"/>
              <a:t>Contractor – Evolution contractual agreement includes confirmation for providers continuity plans and business resilience.</a:t>
            </a:r>
          </a:p>
          <a:p>
            <a:r>
              <a:rPr lang="en-GB" dirty="0"/>
              <a:t>Trust contingency planning in place for EFM Services and wider Trust.</a:t>
            </a:r>
          </a:p>
          <a:p>
            <a:r>
              <a:rPr lang="en-GB" dirty="0"/>
              <a:t>The organisation in its contingency planning undertake several agreed actions, such as locking down an area, implementing some form of business continuity or for a really large incident  a significant incident would be declared (internal major incident).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96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RECORDS RELATING TO:</a:t>
            </a:r>
          </a:p>
          <a:p>
            <a:endParaRPr lang="en-GB" dirty="0"/>
          </a:p>
          <a:p>
            <a:r>
              <a:rPr lang="en-GB" dirty="0" smtClean="0"/>
              <a:t>Sampling schedule</a:t>
            </a:r>
          </a:p>
          <a:p>
            <a:r>
              <a:rPr lang="en-GB" dirty="0" smtClean="0"/>
              <a:t>Sampling results</a:t>
            </a:r>
          </a:p>
          <a:p>
            <a:r>
              <a:rPr lang="en-GB" dirty="0" smtClean="0"/>
              <a:t>Actions upon finding elevated counts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8" t="36522" r="47962" b="26250"/>
          <a:stretch/>
        </p:blipFill>
        <p:spPr bwMode="auto">
          <a:xfrm>
            <a:off x="5834048" y="706697"/>
            <a:ext cx="3309951" cy="14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7913" r="72823" b="11564"/>
          <a:stretch/>
        </p:blipFill>
        <p:spPr bwMode="auto">
          <a:xfrm>
            <a:off x="5390865" y="2478386"/>
            <a:ext cx="3480179" cy="41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1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Costed</a:t>
            </a:r>
            <a:r>
              <a:rPr lang="en-GB" dirty="0" smtClean="0"/>
              <a:t> action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5" y="3604668"/>
            <a:ext cx="8229600" cy="2727894"/>
          </a:xfrm>
        </p:spPr>
        <p:txBody>
          <a:bodyPr/>
          <a:lstStyle/>
          <a:p>
            <a:r>
              <a:rPr lang="en-GB" dirty="0" smtClean="0"/>
              <a:t>Return loop projects</a:t>
            </a:r>
          </a:p>
          <a:p>
            <a:r>
              <a:rPr lang="en-GB" dirty="0" err="1" smtClean="0"/>
              <a:t>Calorifier</a:t>
            </a:r>
            <a:r>
              <a:rPr lang="en-GB" dirty="0" smtClean="0"/>
              <a:t> adaptation </a:t>
            </a:r>
          </a:p>
          <a:p>
            <a:r>
              <a:rPr lang="en-GB" dirty="0" smtClean="0"/>
              <a:t>Externalisation of pipework</a:t>
            </a:r>
          </a:p>
          <a:p>
            <a:r>
              <a:rPr lang="en-GB" dirty="0" smtClean="0"/>
              <a:t>TMV removal and renew</a:t>
            </a:r>
          </a:p>
          <a:p>
            <a:r>
              <a:rPr lang="en-GB" dirty="0" smtClean="0"/>
              <a:t>Possible new technology project</a:t>
            </a:r>
          </a:p>
          <a:p>
            <a:r>
              <a:rPr lang="en-GB" dirty="0" smtClean="0"/>
              <a:t>Health safety input – eliminate work at height i.e. lower dosing equipment to plant room rather than handle chemicals up to tank</a:t>
            </a:r>
          </a:p>
          <a:p>
            <a:r>
              <a:rPr lang="en-GB" dirty="0" smtClean="0"/>
              <a:t>Merger opportunities to utilise joint contractual arrangements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3" y="854144"/>
            <a:ext cx="5117911" cy="38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59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49" name="Picture 2" descr="Amoeba entrapping Legionella pneumophila bacter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4572000" cy="1100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800" smtClean="0">
                <a:solidFill>
                  <a:srgbClr val="FF6600"/>
                </a:solidFill>
              </a:rPr>
              <a:t>LEGIONELLA</a:t>
            </a:r>
          </a:p>
        </p:txBody>
      </p:sp>
      <p:sp>
        <p:nvSpPr>
          <p:cNvPr id="2324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1638" y="3141663"/>
            <a:ext cx="4751387" cy="2087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6600"/>
                </a:solidFill>
              </a:rPr>
              <a:t>Effects: hearing loss, amputation, </a:t>
            </a:r>
            <a:r>
              <a:rPr lang="en-GB" sz="2000" b="1" dirty="0" err="1" smtClean="0">
                <a:solidFill>
                  <a:srgbClr val="FF6600"/>
                </a:solidFill>
              </a:rPr>
              <a:t>immuno</a:t>
            </a:r>
            <a:r>
              <a:rPr lang="en-GB" sz="2000" b="1" dirty="0" smtClean="0">
                <a:solidFill>
                  <a:srgbClr val="FF6600"/>
                </a:solidFill>
              </a:rPr>
              <a:t>-compromised.</a:t>
            </a:r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6600"/>
                </a:solidFill>
              </a:rPr>
              <a:t>Only a risk if breathed in – aerosol</a:t>
            </a:r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6600"/>
                </a:solidFill>
              </a:rPr>
              <a:t>Sources – Showers, Water systems, dead leg pipe work cooling towers, spa pools, pressure hoses.</a:t>
            </a:r>
          </a:p>
          <a:p>
            <a:pPr>
              <a:lnSpc>
                <a:spcPct val="90000"/>
              </a:lnSpc>
            </a:pPr>
            <a:endParaRPr lang="en-GB" sz="2000" b="1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GB" sz="1800" b="1" dirty="0" smtClean="0">
              <a:solidFill>
                <a:srgbClr val="FC8604"/>
              </a:solidFill>
            </a:endParaRPr>
          </a:p>
        </p:txBody>
      </p:sp>
      <p:sp>
        <p:nvSpPr>
          <p:cNvPr id="232452" name="Rectangle 5"/>
          <p:cNvSpPr>
            <a:spLocks noChangeArrowheads="1"/>
          </p:cNvSpPr>
          <p:nvPr/>
        </p:nvSpPr>
        <p:spPr bwMode="auto">
          <a:xfrm>
            <a:off x="179388" y="1268413"/>
            <a:ext cx="4751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b="1" dirty="0">
                <a:solidFill>
                  <a:srgbClr val="FF6600"/>
                </a:solidFill>
                <a:latin typeface="Calibri" pitchFamily="34" charset="0"/>
              </a:rPr>
              <a:t>37</a:t>
            </a:r>
            <a:r>
              <a:rPr lang="en-GB" b="1" baseline="30000" dirty="0">
                <a:solidFill>
                  <a:srgbClr val="FF6600"/>
                </a:solidFill>
                <a:latin typeface="Calibri" pitchFamily="34" charset="0"/>
              </a:rPr>
              <a:t>O</a:t>
            </a:r>
            <a:r>
              <a:rPr lang="en-GB" b="1" dirty="0">
                <a:solidFill>
                  <a:srgbClr val="FF6600"/>
                </a:solidFill>
                <a:latin typeface="Calibri" pitchFamily="34" charset="0"/>
              </a:rPr>
              <a:t>C grows well 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b="1" dirty="0">
                <a:solidFill>
                  <a:srgbClr val="FF6600"/>
                </a:solidFill>
                <a:latin typeface="Calibri" pitchFamily="34" charset="0"/>
              </a:rPr>
              <a:t>2011 - 650 cases 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b="1" dirty="0">
                <a:solidFill>
                  <a:srgbClr val="FF6600"/>
                </a:solidFill>
                <a:latin typeface="Calibri" pitchFamily="34" charset="0"/>
              </a:rPr>
              <a:t>Symptoms - head/muscle ache, dry cough, tightness to chest, sickness diarrhoea, confusion delirium, coma  - death</a:t>
            </a:r>
          </a:p>
          <a:p>
            <a:pPr marL="342900" indent="-342900" defTabSz="4572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b="1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Legionella or Water Hygiene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Effects Policy</a:t>
            </a:r>
          </a:p>
          <a:p>
            <a:r>
              <a:rPr lang="en-GB" dirty="0" smtClean="0"/>
              <a:t>Primary legislation (Go to gaol’s) = HSWA + COSHH </a:t>
            </a:r>
            <a:r>
              <a:rPr lang="en-GB" dirty="0" err="1" smtClean="0"/>
              <a:t>Regs</a:t>
            </a:r>
            <a:r>
              <a:rPr lang="en-GB" dirty="0" smtClean="0"/>
              <a:t> + RIDDOR +MHSW </a:t>
            </a:r>
            <a:r>
              <a:rPr lang="en-GB" dirty="0" err="1" smtClean="0"/>
              <a:t>Regs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L8 ACOP 4</a:t>
            </a:r>
            <a:r>
              <a:rPr lang="en-GB" baseline="30000" dirty="0" smtClean="0"/>
              <a:t>th</a:t>
            </a:r>
            <a:r>
              <a:rPr lang="en-GB" dirty="0" smtClean="0"/>
              <a:t> Edition  </a:t>
            </a:r>
          </a:p>
          <a:p>
            <a:r>
              <a:rPr lang="en-GB" dirty="0" smtClean="0"/>
              <a:t>BS8580 Water Quality Risk Assessments for Legionella control (within this BS7592 2008; ‘Sampling for legionella bacteria in water systems’ is referred.</a:t>
            </a:r>
          </a:p>
          <a:p>
            <a:r>
              <a:rPr lang="en-GB" dirty="0" smtClean="0"/>
              <a:t>HTM 04/01 Healthcare Technical Memorandum: The control of Legionella bacteria in water systems (parts A,B,)</a:t>
            </a:r>
          </a:p>
          <a:p>
            <a:r>
              <a:rPr lang="en-GB" dirty="0" smtClean="0"/>
              <a:t>Legionella Control Association (differing parts – check the accreditations for what you want)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33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7" descr="paerugin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20713"/>
            <a:ext cx="7129463" cy="865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800" b="1" u="sng" smtClean="0">
                <a:solidFill>
                  <a:srgbClr val="FC041C"/>
                </a:solidFill>
              </a:rPr>
              <a:t>Pseudomonas</a:t>
            </a:r>
            <a:r>
              <a:rPr lang="en-GB" sz="4800" b="1" smtClean="0">
                <a:solidFill>
                  <a:srgbClr val="FC041C"/>
                </a:solidFill>
              </a:rPr>
              <a:t> </a:t>
            </a:r>
            <a:r>
              <a:rPr lang="en-GB" sz="4800" b="1" u="sng" smtClean="0">
                <a:solidFill>
                  <a:srgbClr val="FC041C"/>
                </a:solidFill>
              </a:rPr>
              <a:t>aeruginosa</a:t>
            </a:r>
            <a:r>
              <a:rPr lang="en-GB" sz="4000" smtClean="0"/>
              <a:t>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37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b="1" smtClean="0">
                <a:solidFill>
                  <a:srgbClr val="FF3399"/>
                </a:solidFill>
              </a:rPr>
              <a:t>Wash your hands</a:t>
            </a:r>
          </a:p>
          <a:p>
            <a:r>
              <a:rPr lang="en-GB" sz="4000" b="1" smtClean="0">
                <a:solidFill>
                  <a:srgbClr val="FF3399"/>
                </a:solidFill>
              </a:rPr>
              <a:t>Dry sink basin / tap </a:t>
            </a:r>
          </a:p>
          <a:p>
            <a:r>
              <a:rPr lang="en-GB" sz="4000" b="1" smtClean="0">
                <a:solidFill>
                  <a:srgbClr val="FF3399"/>
                </a:solidFill>
              </a:rPr>
              <a:t>Neonates &amp; immuno-compromised </a:t>
            </a:r>
          </a:p>
          <a:p>
            <a:r>
              <a:rPr lang="en-GB" sz="4000" b="1" smtClean="0">
                <a:solidFill>
                  <a:srgbClr val="FF3399"/>
                </a:solidFill>
              </a:rPr>
              <a:t>Ecthyma gangrenosum</a:t>
            </a:r>
            <a:r>
              <a:rPr lang="en-GB" sz="4000" smtClean="0"/>
              <a:t> </a:t>
            </a:r>
            <a:endParaRPr lang="en-GB" sz="4000" b="1" smtClean="0">
              <a:solidFill>
                <a:srgbClr val="FF3399"/>
              </a:solidFill>
            </a:endParaRPr>
          </a:p>
          <a:p>
            <a:endParaRPr lang="en-GB" sz="4000" b="1" smtClean="0">
              <a:solidFill>
                <a:srgbClr val="FF3399"/>
              </a:solidFill>
            </a:endParaRPr>
          </a:p>
          <a:p>
            <a:endParaRPr lang="en-GB" smtClean="0">
              <a:solidFill>
                <a:srgbClr val="FC8604"/>
              </a:solidFill>
            </a:endParaRPr>
          </a:p>
        </p:txBody>
      </p:sp>
      <p:pic>
        <p:nvPicPr>
          <p:cNvPr id="245764" name="Picture 8" descr="Ecthyma gangrenosum"/>
          <p:cNvPicPr>
            <a:picLocks noChangeAspect="1" noChangeArrowheads="1"/>
          </p:cNvPicPr>
          <p:nvPr/>
        </p:nvPicPr>
        <p:blipFill>
          <a:blip r:embed="rId3"/>
          <a:srcRect l="11765" t="5310" r="25490"/>
          <a:stretch>
            <a:fillRect/>
          </a:stretch>
        </p:blipFill>
        <p:spPr bwMode="auto">
          <a:xfrm>
            <a:off x="6084888" y="4221163"/>
            <a:ext cx="20018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5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Water hygiene – other factors</a:t>
            </a:r>
            <a:endParaRPr lang="en-GB" altLang="en-US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kern="1200" dirty="0" smtClean="0">
                <a:latin typeface="Arial" charset="0"/>
                <a:ea typeface="ＭＳ Ｐゴシック" pitchFamily="-112" charset="-128"/>
              </a:rPr>
              <a:t>Pseudomonas </a:t>
            </a:r>
            <a:r>
              <a:rPr lang="en-GB" altLang="en-US" kern="1200" dirty="0" err="1" smtClean="0">
                <a:latin typeface="Arial" charset="0"/>
                <a:ea typeface="ＭＳ Ｐゴシック" pitchFamily="-112" charset="-128"/>
              </a:rPr>
              <a:t>aeruginosa</a:t>
            </a:r>
            <a:r>
              <a:rPr lang="en-GB" altLang="en-US" kern="12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en-GB" dirty="0"/>
              <a:t>HTM 04/01 Healthcare Technical Memorandum: The control of Legionella bacteria in water systems (</a:t>
            </a:r>
            <a:r>
              <a:rPr lang="en-GB" dirty="0" smtClean="0"/>
              <a:t>part C)</a:t>
            </a:r>
          </a:p>
          <a:p>
            <a:r>
              <a:rPr lang="en-GB" dirty="0"/>
              <a:t>HTM 04/01 </a:t>
            </a:r>
            <a:r>
              <a:rPr lang="en-GB" dirty="0" smtClean="0"/>
              <a:t>(part B) – guidance on measures to control </a:t>
            </a:r>
            <a:endParaRPr lang="en-GB" dirty="0"/>
          </a:p>
          <a:p>
            <a:r>
              <a:rPr lang="en-GB" i="1" dirty="0"/>
              <a:t>Pseudomonas </a:t>
            </a:r>
            <a:r>
              <a:rPr lang="en-GB" i="1" dirty="0" err="1"/>
              <a:t>aeruginosa</a:t>
            </a:r>
            <a:r>
              <a:rPr lang="en-GB" i="1" dirty="0"/>
              <a:t> </a:t>
            </a:r>
            <a:r>
              <a:rPr lang="en-GB" i="1" dirty="0" err="1"/>
              <a:t>Stenotrophomonas</a:t>
            </a:r>
            <a:r>
              <a:rPr lang="en-GB" i="1" dirty="0"/>
              <a:t> </a:t>
            </a:r>
            <a:r>
              <a:rPr lang="en-GB" i="1" dirty="0" err="1"/>
              <a:t>maltophilia</a:t>
            </a:r>
            <a:r>
              <a:rPr lang="en-GB" i="1" dirty="0"/>
              <a:t>, Mycobacteria </a:t>
            </a:r>
            <a:r>
              <a:rPr lang="en-GB" dirty="0"/>
              <a:t>as well as </a:t>
            </a:r>
            <a:r>
              <a:rPr lang="en-GB" i="1" dirty="0"/>
              <a:t>Legionella</a:t>
            </a:r>
            <a:r>
              <a:rPr lang="en-GB" dirty="0"/>
              <a:t>.</a:t>
            </a:r>
          </a:p>
          <a:p>
            <a:r>
              <a:rPr lang="en-GB" i="1" dirty="0" err="1" smtClean="0"/>
              <a:t>Stenotrophomonas</a:t>
            </a:r>
            <a:r>
              <a:rPr lang="en-GB" i="1" dirty="0" smtClean="0"/>
              <a:t> – 14 species heat sensitive – does not grow above </a:t>
            </a:r>
            <a:r>
              <a:rPr lang="en-GB" dirty="0" smtClean="0"/>
              <a:t>40°C</a:t>
            </a:r>
          </a:p>
          <a:p>
            <a:r>
              <a:rPr lang="en-GB" dirty="0" smtClean="0"/>
              <a:t>Coliforms</a:t>
            </a:r>
          </a:p>
          <a:p>
            <a:r>
              <a:rPr lang="en-GB" dirty="0" smtClean="0"/>
              <a:t>TVC</a:t>
            </a:r>
          </a:p>
          <a:p>
            <a:r>
              <a:rPr lang="en-GB" dirty="0" smtClean="0"/>
              <a:t>Sterile services standards for water utilised for scope cleaning</a:t>
            </a:r>
          </a:p>
          <a:p>
            <a:r>
              <a:rPr lang="en-GB" dirty="0" smtClean="0"/>
              <a:t>Renal services clinical water hygiene standards </a:t>
            </a:r>
          </a:p>
          <a:p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endParaRPr lang="en-GB" altLang="en-US" kern="12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endParaRPr lang="en-GB" altLang="en-US" kern="1200" dirty="0" smtClean="0">
              <a:latin typeface="Arial" charset="0"/>
              <a:ea typeface="ＭＳ Ｐゴシック" pitchFamily="-112" charset="-128"/>
            </a:endParaRPr>
          </a:p>
          <a:p>
            <a:r>
              <a:rPr lang="en-GB" altLang="en-US" kern="1200" dirty="0" smtClean="0">
                <a:latin typeface="Arial" charset="0"/>
                <a:ea typeface="ＭＳ Ｐゴシック" pitchFamily="-112" charset="-128"/>
              </a:rPr>
              <a:t>David Needs (health &amp; safety advisor)</a:t>
            </a:r>
          </a:p>
          <a:p>
            <a:pPr eaLnBrk="1" hangingPunct="1"/>
            <a:r>
              <a:rPr lang="en-GB" altLang="en-US" kern="1200" dirty="0" smtClean="0">
                <a:latin typeface="Arial" charset="0"/>
                <a:ea typeface="ＭＳ Ｐゴシック" pitchFamily="-112" charset="-128"/>
              </a:rPr>
              <a:t>Kevin </a:t>
            </a:r>
            <a:r>
              <a:rPr lang="en-GB" altLang="en-US" kern="1200" dirty="0" err="1" smtClean="0">
                <a:latin typeface="Arial" charset="0"/>
                <a:ea typeface="ＭＳ Ｐゴシック" pitchFamily="-112" charset="-128"/>
              </a:rPr>
              <a:t>Chinnery</a:t>
            </a:r>
            <a:r>
              <a:rPr lang="en-GB" altLang="en-US" kern="1200" dirty="0" smtClean="0">
                <a:latin typeface="Arial" charset="0"/>
                <a:ea typeface="ＭＳ Ｐゴシック" pitchFamily="-112" charset="-128"/>
              </a:rPr>
              <a:t> (local security management specialist) </a:t>
            </a:r>
            <a:endParaRPr lang="en-GB" altLang="en-US" kern="1200" dirty="0">
              <a:latin typeface="Arial" charset="0"/>
              <a:ea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1801739"/>
            <a:ext cx="8229600" cy="849312"/>
          </a:xfrm>
        </p:spPr>
        <p:txBody>
          <a:bodyPr/>
          <a:lstStyle/>
          <a:p>
            <a:r>
              <a:rPr lang="en-GB" dirty="0" smtClean="0"/>
              <a:t>Roles and responsibilities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8" y="2322254"/>
            <a:ext cx="8229600" cy="4216769"/>
          </a:xfrm>
        </p:spPr>
        <p:txBody>
          <a:bodyPr/>
          <a:lstStyle/>
          <a:p>
            <a:pPr lvl="0"/>
            <a:r>
              <a:rPr lang="en-GB" sz="1400" dirty="0" smtClean="0"/>
              <a:t>Statutory </a:t>
            </a:r>
            <a:r>
              <a:rPr lang="en-GB" sz="1400" dirty="0"/>
              <a:t>Duty Holder (as per ACOP L8) </a:t>
            </a:r>
            <a:r>
              <a:rPr lang="en-GB" sz="1400" b="1" i="1" dirty="0"/>
              <a:t>The person who is in control of premises or systems in connection with work, where there is a risk from systems in the building</a:t>
            </a:r>
            <a:endParaRPr lang="en-GB" sz="1400" dirty="0"/>
          </a:p>
          <a:p>
            <a:pPr lvl="0"/>
            <a:r>
              <a:rPr lang="en-GB" sz="1400" dirty="0"/>
              <a:t>Specialist contractor (Evolution) act as speciality engineer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In house </a:t>
            </a:r>
            <a:r>
              <a:rPr lang="en-GB" sz="1400" b="1" dirty="0"/>
              <a:t>Responsible Person </a:t>
            </a:r>
            <a:r>
              <a:rPr lang="en-GB" sz="1400" dirty="0"/>
              <a:t>– Appointed (Head on Maintenance</a:t>
            </a:r>
            <a:r>
              <a:rPr lang="en-GB" sz="1400" dirty="0" smtClean="0"/>
              <a:t>)</a:t>
            </a:r>
            <a:endParaRPr lang="en-GB" sz="1400" dirty="0"/>
          </a:p>
          <a:p>
            <a:pPr lvl="0"/>
            <a:r>
              <a:rPr lang="en-GB" sz="1400" dirty="0" smtClean="0"/>
              <a:t>In </a:t>
            </a:r>
            <a:r>
              <a:rPr lang="en-GB" sz="1400" dirty="0"/>
              <a:t>house Authorised (Engineering) </a:t>
            </a:r>
            <a:r>
              <a:rPr lang="en-GB" sz="1400" dirty="0" smtClean="0"/>
              <a:t>person </a:t>
            </a:r>
            <a:r>
              <a:rPr lang="en-GB" sz="1400" dirty="0"/>
              <a:t>(AP)</a:t>
            </a:r>
          </a:p>
          <a:p>
            <a:pPr lvl="0"/>
            <a:r>
              <a:rPr lang="en-GB" sz="1400" dirty="0"/>
              <a:t>Authorised Engineer (AE) </a:t>
            </a:r>
          </a:p>
          <a:p>
            <a:pPr lvl="0"/>
            <a:r>
              <a:rPr lang="en-GB" sz="1400" dirty="0"/>
              <a:t>Competent person (CP</a:t>
            </a:r>
            <a:r>
              <a:rPr lang="en-GB" sz="1400" dirty="0" smtClean="0"/>
              <a:t>)</a:t>
            </a:r>
          </a:p>
          <a:p>
            <a:r>
              <a:rPr lang="en-GB" sz="1400" dirty="0"/>
              <a:t>Water hygiene Committee DIPC representation (Infection Control Manager)</a:t>
            </a:r>
          </a:p>
          <a:p>
            <a:pPr lvl="0"/>
            <a:r>
              <a:rPr lang="en-GB" b="1" dirty="0" smtClean="0"/>
              <a:t>Assurance </a:t>
            </a:r>
            <a:r>
              <a:rPr lang="en-GB" b="1" dirty="0"/>
              <a:t>= Letter of appointment Responsible Person / Legionella Responsible person training certificate City and Guilds </a:t>
            </a:r>
            <a:endParaRPr lang="en-GB" dirty="0"/>
          </a:p>
          <a:p>
            <a:pPr lvl="0"/>
            <a:r>
              <a:rPr lang="en-GB" b="1" dirty="0"/>
              <a:t>accredited training undertaken January 2017</a:t>
            </a:r>
            <a:endParaRPr lang="en-GB" dirty="0"/>
          </a:p>
          <a:p>
            <a:pPr lvl="0"/>
            <a:r>
              <a:rPr lang="en-GB" b="1" dirty="0"/>
              <a:t>TOR and minutes of the ‘Water Hygiene Committee’ </a:t>
            </a:r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57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1780474"/>
            <a:ext cx="8229600" cy="849312"/>
          </a:xfrm>
        </p:spPr>
        <p:txBody>
          <a:bodyPr/>
          <a:lstStyle/>
          <a:p>
            <a:r>
              <a:rPr lang="en-GB" dirty="0" smtClean="0"/>
              <a:t>Risk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2" y="2290357"/>
            <a:ext cx="8229600" cy="3554413"/>
          </a:xfrm>
        </p:spPr>
        <p:txBody>
          <a:bodyPr/>
          <a:lstStyle/>
          <a:p>
            <a:r>
              <a:rPr lang="en-GB" dirty="0" smtClean="0"/>
              <a:t>HSG 274 The assessment of risk is an on going process and not merely a paper exercise</a:t>
            </a:r>
          </a:p>
          <a:p>
            <a:pPr marL="0" indent="0">
              <a:buNone/>
            </a:pPr>
            <a:r>
              <a:rPr lang="en-GB" dirty="0" smtClean="0"/>
              <a:t>COMPONENTS</a:t>
            </a:r>
          </a:p>
          <a:p>
            <a:r>
              <a:rPr lang="en-GB" dirty="0" smtClean="0"/>
              <a:t>Key findings summary / Defined scope / Included water systems / Identified key personnel / Competence and training records / Referred to or produced) schematic drawings / Condition Survey / Review of control scheme / prioritised recommendations – with reference to water safety plan / recommended specific control regime / when next to review/ Any limitations / Guidance on emergency procedures / matters beyond assessment scope / competence of assessor.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56" y="5018973"/>
            <a:ext cx="4614530" cy="15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7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7" y="2503008"/>
            <a:ext cx="8229600" cy="3554413"/>
          </a:xfrm>
        </p:spPr>
        <p:txBody>
          <a:bodyPr/>
          <a:lstStyle/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Eliminate – Prevent aerosol / prevent cross contamination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 – Temperature / chlorine dioxide dosing / Ag Cu water treatment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Movement prevent stagnation / flush 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Materials WRAS approved – by WIAPS accredited person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Cleanliness – keep it clean / process for cleaning best = separate tap / basin clothes disposable but costly for Pseudomonas </a:t>
            </a:r>
          </a:p>
          <a:p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Contamination – prevention</a:t>
            </a:r>
          </a:p>
          <a:p>
            <a:pPr marL="0" indent="0">
              <a:buNone/>
            </a:pPr>
            <a:r>
              <a:rPr lang="en-GB" dirty="0" smtClean="0"/>
              <a:t>RECORDS relating to:</a:t>
            </a:r>
          </a:p>
          <a:p>
            <a:r>
              <a:rPr lang="en-GB" dirty="0" smtClean="0"/>
              <a:t>CWS HWS tank inspection / </a:t>
            </a:r>
            <a:r>
              <a:rPr lang="en-GB" dirty="0" err="1" smtClean="0"/>
              <a:t>calorifier</a:t>
            </a:r>
            <a:r>
              <a:rPr lang="en-GB" dirty="0" smtClean="0"/>
              <a:t> draining / schematics updates / operating schedules of hot/cold water / Trust flushing record / WSP updates / log book updates / sampling records / Action plans and recommendations following elevated count results.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0595"/>
            <a:ext cx="8229600" cy="849312"/>
          </a:xfrm>
        </p:spPr>
        <p:txBody>
          <a:bodyPr/>
          <a:lstStyle/>
          <a:p>
            <a:r>
              <a:rPr lang="en-GB" dirty="0" smtClean="0"/>
              <a:t>Training and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only what remember the why? 1986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Records relating to:</a:t>
            </a:r>
          </a:p>
          <a:p>
            <a:r>
              <a:rPr lang="en-GB" dirty="0" smtClean="0"/>
              <a:t>Responsible person accredited training (Usually City and Guilds)</a:t>
            </a:r>
          </a:p>
          <a:p>
            <a:r>
              <a:rPr lang="en-GB" dirty="0" smtClean="0"/>
              <a:t>WIAPS accredited plumber</a:t>
            </a:r>
          </a:p>
          <a:p>
            <a:r>
              <a:rPr lang="en-GB" dirty="0" smtClean="0"/>
              <a:t>In-house tool box talks</a:t>
            </a:r>
          </a:p>
          <a:p>
            <a:r>
              <a:rPr lang="en-GB" dirty="0" smtClean="0"/>
              <a:t>Specialist contractor competence training records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0" y="1856304"/>
            <a:ext cx="3210719" cy="219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59566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nd brand powerpoint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EndDate xmlns="http://schemas.microsoft.com/sharepoint/v3/fields">2015-12-02T09:42:08+00:00</_EndDate>
    <PublishingContactNam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BA4467FCE894A88D1E32605548D10" ma:contentTypeVersion="0" ma:contentTypeDescription="Create a new document." ma:contentTypeScope="" ma:versionID="2b797215183577719bb168d5f16ceec2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4ff3adee7ff43f838ef837b3207e3655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ContactName" minOccurs="0"/>
                <xsd:element ref="ns2:_End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ContactName" ma:index="10" nillable="true" ma:displayName="Contact Name" ma:internalName="PublishingContactNam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EndDate" ma:index="12" nillable="true" ma:displayName="End Date" ma:default="[today]" ma:format="DateTime" ma:internalName="_En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 ma:index="13" ma:displayName="Subject"/>
        <xsd:element ref="dc:description" minOccurs="0" maxOccurs="1" ma:index="11" ma:displayName="Comments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02233-9835-4873-8EFA-2BDC8019777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/field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902749-55C3-447C-BCB3-C32322D3C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8233640-AD6B-40E7-B1E1-8A3C300550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762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Southend brand powerpoint template 1</vt:lpstr>
      <vt:lpstr>1_Custom Design</vt:lpstr>
      <vt:lpstr>2_Custom Design</vt:lpstr>
      <vt:lpstr>Water Hygiene SH8</vt:lpstr>
      <vt:lpstr>LEGIONELLA</vt:lpstr>
      <vt:lpstr>Legionella or Water Hygiene ?</vt:lpstr>
      <vt:lpstr>Pseudomonas aeruginosa </vt:lpstr>
      <vt:lpstr>Water hygiene – other factors</vt:lpstr>
      <vt:lpstr>Roles and responsibilities</vt:lpstr>
      <vt:lpstr>Risk Assessment</vt:lpstr>
      <vt:lpstr>Maintenance</vt:lpstr>
      <vt:lpstr>Training and Development</vt:lpstr>
      <vt:lpstr>Resilience Emergency &amp; Business continuity planning</vt:lpstr>
      <vt:lpstr>Review process</vt:lpstr>
      <vt:lpstr>Costed action plans</vt:lpstr>
    </vt:vector>
  </TitlesOfParts>
  <Company>Southend Hospital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carly.harrison</dc:creator>
  <cp:lastModifiedBy>Stuckey, Lee</cp:lastModifiedBy>
  <cp:revision>35</cp:revision>
  <cp:lastPrinted>2017-02-07T14:59:41Z</cp:lastPrinted>
  <dcterms:created xsi:type="dcterms:W3CDTF">2009-08-05T10:46:42Z</dcterms:created>
  <dcterms:modified xsi:type="dcterms:W3CDTF">2017-02-07T14:59:47Z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SUHFT powerpoint template 1</vt:lpwstr>
  </property>
</Properties>
</file>