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1" r:id="rId5"/>
    <p:sldMasterId id="2147483652" r:id="rId6"/>
  </p:sldMasterIdLst>
  <p:notesMasterIdLst>
    <p:notesMasterId r:id="rId18"/>
  </p:notesMasterIdLst>
  <p:sldIdLst>
    <p:sldId id="256" r:id="rId7"/>
    <p:sldId id="257" r:id="rId8"/>
    <p:sldId id="279" r:id="rId9"/>
    <p:sldId id="286" r:id="rId10"/>
    <p:sldId id="280" r:id="rId11"/>
    <p:sldId id="287" r:id="rId12"/>
    <p:sldId id="288" r:id="rId13"/>
    <p:sldId id="289" r:id="rId14"/>
    <p:sldId id="291" r:id="rId15"/>
    <p:sldId id="290" r:id="rId16"/>
    <p:sldId id="285" r:id="rId17"/>
  </p:sldIdLst>
  <p:sldSz cx="9144000" cy="6858000" type="screen4x3"/>
  <p:notesSz cx="6858000" cy="9144000"/>
  <p:defaultTextStyle>
    <a:defPPr>
      <a:defRPr lang="en-GB"/>
    </a:defPPr>
    <a:lvl1pPr algn="l" defTabSz="457200"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3BE"/>
    <a:srgbClr val="00B8AF"/>
    <a:srgbClr val="75BF03"/>
    <a:srgbClr val="8DE4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34" autoAdjust="0"/>
    <p:restoredTop sz="94683" autoAdjust="0"/>
  </p:normalViewPr>
  <p:slideViewPr>
    <p:cSldViewPr snapToGrid="0">
      <p:cViewPr>
        <p:scale>
          <a:sx n="90" d="100"/>
          <a:sy n="90" d="100"/>
        </p:scale>
        <p:origin x="-840" y="-5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C50DD9-4AD5-4BFE-9DD7-3C57D1E5B7ED}" type="datetimeFigureOut">
              <a:rPr lang="en-GB" smtClean="0"/>
              <a:t>27/07/2016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D8DAA0-D8EF-49D1-80F2-C65832A8F7FB}" type="slidenum">
              <a:rPr lang="en-GB" smtClean="0"/>
              <a:t>‹#›</a:t>
            </a:fld>
            <a:endParaRPr lang="en-GB"/>
          </a:p>
        </p:txBody>
      </p:sp>
    </p:spTree>
    <p:extLst>
      <p:ext uri="{BB962C8B-B14F-4D97-AF65-F5344CB8AC3E}">
        <p14:creationId xmlns:p14="http://schemas.microsoft.com/office/powerpoint/2010/main" val="3890184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2138" y="2496202"/>
            <a:ext cx="7357241" cy="770758"/>
          </a:xfrm>
          <a:prstGeom prst="rect">
            <a:avLst/>
          </a:prstGeom>
        </p:spPr>
        <p:txBody>
          <a:bodyPr anchor="t"/>
          <a:lstStyle>
            <a:lvl1pPr algn="l">
              <a:defRPr sz="3000" b="1" i="0">
                <a:solidFill>
                  <a:srgbClr val="75BF03"/>
                </a:solidFill>
                <a:latin typeface="News Gothic MT"/>
                <a:cs typeface="News Gothic MT"/>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902137" y="3090191"/>
            <a:ext cx="7357241" cy="659548"/>
          </a:xfrm>
          <a:prstGeom prst="rect">
            <a:avLst/>
          </a:prstGeom>
        </p:spPr>
        <p:txBody>
          <a:bodyPr anchor="t"/>
          <a:lstStyle>
            <a:lvl1pPr marL="0" indent="0" algn="l">
              <a:buNone/>
              <a:defRPr sz="2400" b="0" i="0">
                <a:solidFill>
                  <a:schemeClr val="tx1">
                    <a:lumMod val="85000"/>
                    <a:lumOff val="15000"/>
                  </a:schemeClr>
                </a:solidFill>
                <a:latin typeface="News Gothic MT"/>
                <a:cs typeface="News Gothic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493302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8863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37631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46288"/>
            <a:ext cx="2057400" cy="44577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46288"/>
            <a:ext cx="6019800" cy="445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55749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owerpoint 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suhftlogocolour 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150" y="228600"/>
            <a:ext cx="3073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4"/>
          <p:cNvSpPr>
            <a:spLocks noGrp="1" noChangeArrowheads="1"/>
          </p:cNvSpPr>
          <p:nvPr>
            <p:ph type="ctrTitle"/>
          </p:nvPr>
        </p:nvSpPr>
        <p:spPr>
          <a:xfrm>
            <a:off x="685800" y="2943225"/>
            <a:ext cx="7772400" cy="762000"/>
          </a:xfrm>
        </p:spPr>
        <p:txBody>
          <a:bodyPr/>
          <a:lstStyle>
            <a:lvl1pPr>
              <a:defRPr sz="2800"/>
            </a:lvl1pPr>
          </a:lstStyle>
          <a:p>
            <a:pPr lvl="0"/>
            <a:r>
              <a:rPr lang="en-GB" altLang="en-US" noProof="0" smtClean="0"/>
              <a:t>Click to edit Master title style</a:t>
            </a:r>
          </a:p>
        </p:txBody>
      </p:sp>
      <p:sp>
        <p:nvSpPr>
          <p:cNvPr id="50181" name="Rectangle 5"/>
          <p:cNvSpPr>
            <a:spLocks noGrp="1" noChangeArrowheads="1"/>
          </p:cNvSpPr>
          <p:nvPr>
            <p:ph type="subTitle" idx="1"/>
          </p:nvPr>
        </p:nvSpPr>
        <p:spPr>
          <a:xfrm>
            <a:off x="688975" y="3721100"/>
            <a:ext cx="7778750" cy="1493838"/>
          </a:xfrm>
        </p:spPr>
        <p:txBody>
          <a:bodyPr/>
          <a:lstStyle>
            <a:lvl1pPr marL="0" indent="0">
              <a:buFontTx/>
              <a:buNone/>
              <a:defRPr/>
            </a:lvl1pPr>
          </a:lstStyle>
          <a:p>
            <a:pPr lvl="0"/>
            <a:r>
              <a:rPr lang="en-GB" altLang="en-US" noProof="0" smtClean="0"/>
              <a:t>Click to edit Master subtitle style</a:t>
            </a:r>
          </a:p>
        </p:txBody>
      </p:sp>
    </p:spTree>
    <p:extLst>
      <p:ext uri="{BB962C8B-B14F-4D97-AF65-F5344CB8AC3E}">
        <p14:creationId xmlns:p14="http://schemas.microsoft.com/office/powerpoint/2010/main" val="15885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20929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28667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949575"/>
            <a:ext cx="4038600" cy="355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949575"/>
            <a:ext cx="4038600" cy="355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02507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07215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19227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0505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906022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29223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51257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60375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46288"/>
            <a:ext cx="2057400" cy="44577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46288"/>
            <a:ext cx="6019800" cy="445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7727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13111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33403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949575"/>
            <a:ext cx="4038600" cy="355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949575"/>
            <a:ext cx="4038600" cy="355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18258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6460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03432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673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55017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descr="Powerpoint b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5" descr="suhftlogocolour 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5150" y="228600"/>
            <a:ext cx="3073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Powerpoint b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8" descr="suhftlogocolour rg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45150" y="228600"/>
            <a:ext cx="3073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title"/>
          </p:nvPr>
        </p:nvSpPr>
        <p:spPr bwMode="auto">
          <a:xfrm>
            <a:off x="457200" y="2046288"/>
            <a:ext cx="8229600" cy="84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2053" name="Rectangle 3"/>
          <p:cNvSpPr>
            <a:spLocks noGrp="1" noChangeArrowheads="1"/>
          </p:cNvSpPr>
          <p:nvPr>
            <p:ph type="body" idx="1"/>
          </p:nvPr>
        </p:nvSpPr>
        <p:spPr bwMode="auto">
          <a:xfrm>
            <a:off x="457200" y="2949575"/>
            <a:ext cx="8229600"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eaLnBrk="0" fontAlgn="base" hangingPunct="0">
        <a:spcBef>
          <a:spcPct val="0"/>
        </a:spcBef>
        <a:spcAft>
          <a:spcPct val="0"/>
        </a:spcAft>
        <a:defRPr sz="2400" b="1">
          <a:solidFill>
            <a:srgbClr val="0063BE"/>
          </a:solidFill>
          <a:latin typeface="+mj-lt"/>
          <a:ea typeface="+mj-ea"/>
          <a:cs typeface="+mj-cs"/>
        </a:defRPr>
      </a:lvl1pPr>
      <a:lvl2pPr algn="l" rtl="0" eaLnBrk="0" fontAlgn="base" hangingPunct="0">
        <a:spcBef>
          <a:spcPct val="0"/>
        </a:spcBef>
        <a:spcAft>
          <a:spcPct val="0"/>
        </a:spcAft>
        <a:defRPr sz="2400" b="1">
          <a:solidFill>
            <a:srgbClr val="0063BE"/>
          </a:solidFill>
          <a:latin typeface="Arial" charset="0"/>
        </a:defRPr>
      </a:lvl2pPr>
      <a:lvl3pPr algn="l" rtl="0" eaLnBrk="0" fontAlgn="base" hangingPunct="0">
        <a:spcBef>
          <a:spcPct val="0"/>
        </a:spcBef>
        <a:spcAft>
          <a:spcPct val="0"/>
        </a:spcAft>
        <a:defRPr sz="2400" b="1">
          <a:solidFill>
            <a:srgbClr val="0063BE"/>
          </a:solidFill>
          <a:latin typeface="Arial" charset="0"/>
        </a:defRPr>
      </a:lvl3pPr>
      <a:lvl4pPr algn="l" rtl="0" eaLnBrk="0" fontAlgn="base" hangingPunct="0">
        <a:spcBef>
          <a:spcPct val="0"/>
        </a:spcBef>
        <a:spcAft>
          <a:spcPct val="0"/>
        </a:spcAft>
        <a:defRPr sz="2400" b="1">
          <a:solidFill>
            <a:srgbClr val="0063BE"/>
          </a:solidFill>
          <a:latin typeface="Arial" charset="0"/>
        </a:defRPr>
      </a:lvl4pPr>
      <a:lvl5pPr algn="l" rtl="0" eaLnBrk="0" fontAlgn="base" hangingPunct="0">
        <a:spcBef>
          <a:spcPct val="0"/>
        </a:spcBef>
        <a:spcAft>
          <a:spcPct val="0"/>
        </a:spcAft>
        <a:defRPr sz="2400" b="1">
          <a:solidFill>
            <a:srgbClr val="0063BE"/>
          </a:solidFill>
          <a:latin typeface="Arial" charset="0"/>
        </a:defRPr>
      </a:lvl5pPr>
      <a:lvl6pPr marL="457200" algn="l" rtl="0" fontAlgn="base">
        <a:spcBef>
          <a:spcPct val="0"/>
        </a:spcBef>
        <a:spcAft>
          <a:spcPct val="0"/>
        </a:spcAft>
        <a:defRPr sz="2400" b="1">
          <a:solidFill>
            <a:srgbClr val="0063BE"/>
          </a:solidFill>
          <a:latin typeface="Arial" charset="0"/>
        </a:defRPr>
      </a:lvl6pPr>
      <a:lvl7pPr marL="914400" algn="l" rtl="0" fontAlgn="base">
        <a:spcBef>
          <a:spcPct val="0"/>
        </a:spcBef>
        <a:spcAft>
          <a:spcPct val="0"/>
        </a:spcAft>
        <a:defRPr sz="2400" b="1">
          <a:solidFill>
            <a:srgbClr val="0063BE"/>
          </a:solidFill>
          <a:latin typeface="Arial" charset="0"/>
        </a:defRPr>
      </a:lvl7pPr>
      <a:lvl8pPr marL="1371600" algn="l" rtl="0" fontAlgn="base">
        <a:spcBef>
          <a:spcPct val="0"/>
        </a:spcBef>
        <a:spcAft>
          <a:spcPct val="0"/>
        </a:spcAft>
        <a:defRPr sz="2400" b="1">
          <a:solidFill>
            <a:srgbClr val="0063BE"/>
          </a:solidFill>
          <a:latin typeface="Arial" charset="0"/>
        </a:defRPr>
      </a:lvl8pPr>
      <a:lvl9pPr marL="1828800" algn="l" rtl="0" fontAlgn="base">
        <a:spcBef>
          <a:spcPct val="0"/>
        </a:spcBef>
        <a:spcAft>
          <a:spcPct val="0"/>
        </a:spcAft>
        <a:defRPr sz="2400" b="1">
          <a:solidFill>
            <a:srgbClr val="0063BE"/>
          </a:solidFill>
          <a:latin typeface="Arial" charset="0"/>
        </a:defRPr>
      </a:lvl9pPr>
    </p:titleStyle>
    <p:bodyStyle>
      <a:lvl1pPr marL="342900" indent="-342900" algn="l" rtl="0" eaLnBrk="0" fontAlgn="base" hangingPunct="0">
        <a:spcBef>
          <a:spcPct val="20000"/>
        </a:spcBef>
        <a:spcAft>
          <a:spcPct val="0"/>
        </a:spcAft>
        <a:buClr>
          <a:srgbClr val="00B8AF"/>
        </a:buClr>
        <a:buSzPct val="12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B8AF"/>
        </a:buClr>
        <a:buSzPct val="120000"/>
        <a:buChar char="•"/>
        <a:defRPr sz="2400">
          <a:solidFill>
            <a:schemeClr val="tx1"/>
          </a:solidFill>
          <a:latin typeface="+mn-lt"/>
        </a:defRPr>
      </a:lvl2pPr>
      <a:lvl3pPr marL="1143000" indent="-228600" algn="l" rtl="0" eaLnBrk="0" fontAlgn="base" hangingPunct="0">
        <a:spcBef>
          <a:spcPct val="20000"/>
        </a:spcBef>
        <a:spcAft>
          <a:spcPct val="0"/>
        </a:spcAft>
        <a:buClr>
          <a:srgbClr val="00B8AF"/>
        </a:buClr>
        <a:buSzPct val="120000"/>
        <a:buChar char="•"/>
        <a:defRPr sz="2400">
          <a:solidFill>
            <a:schemeClr val="tx1"/>
          </a:solidFill>
          <a:latin typeface="+mn-lt"/>
        </a:defRPr>
      </a:lvl3pPr>
      <a:lvl4pPr marL="1600200" indent="-228600" algn="l" rtl="0" eaLnBrk="0" fontAlgn="base" hangingPunct="0">
        <a:spcBef>
          <a:spcPct val="20000"/>
        </a:spcBef>
        <a:spcAft>
          <a:spcPct val="0"/>
        </a:spcAft>
        <a:buClr>
          <a:srgbClr val="00B8AF"/>
        </a:buClr>
        <a:buSzPct val="120000"/>
        <a:buChar char="•"/>
        <a:defRPr sz="2400">
          <a:solidFill>
            <a:schemeClr val="tx1"/>
          </a:solidFill>
          <a:latin typeface="+mn-lt"/>
        </a:defRPr>
      </a:lvl4pPr>
      <a:lvl5pPr marL="2057400" indent="-228600" algn="l" rtl="0" eaLnBrk="0" fontAlgn="base" hangingPunct="0">
        <a:spcBef>
          <a:spcPct val="20000"/>
        </a:spcBef>
        <a:spcAft>
          <a:spcPct val="0"/>
        </a:spcAft>
        <a:buClr>
          <a:srgbClr val="00B8AF"/>
        </a:buClr>
        <a:buSzPct val="120000"/>
        <a:buChar char="•"/>
        <a:defRPr sz="2400">
          <a:solidFill>
            <a:schemeClr val="tx1"/>
          </a:solidFill>
          <a:latin typeface="+mn-lt"/>
        </a:defRPr>
      </a:lvl5pPr>
      <a:lvl6pPr marL="2514600" indent="-228600" algn="l" rtl="0" fontAlgn="base">
        <a:spcBef>
          <a:spcPct val="20000"/>
        </a:spcBef>
        <a:spcAft>
          <a:spcPct val="0"/>
        </a:spcAft>
        <a:buClr>
          <a:srgbClr val="00B8AF"/>
        </a:buClr>
        <a:buSzPct val="120000"/>
        <a:buChar char="•"/>
        <a:defRPr sz="2400">
          <a:solidFill>
            <a:schemeClr val="tx1"/>
          </a:solidFill>
          <a:latin typeface="+mn-lt"/>
        </a:defRPr>
      </a:lvl6pPr>
      <a:lvl7pPr marL="2971800" indent="-228600" algn="l" rtl="0" fontAlgn="base">
        <a:spcBef>
          <a:spcPct val="20000"/>
        </a:spcBef>
        <a:spcAft>
          <a:spcPct val="0"/>
        </a:spcAft>
        <a:buClr>
          <a:srgbClr val="00B8AF"/>
        </a:buClr>
        <a:buSzPct val="120000"/>
        <a:buChar char="•"/>
        <a:defRPr sz="2400">
          <a:solidFill>
            <a:schemeClr val="tx1"/>
          </a:solidFill>
          <a:latin typeface="+mn-lt"/>
        </a:defRPr>
      </a:lvl7pPr>
      <a:lvl8pPr marL="3429000" indent="-228600" algn="l" rtl="0" fontAlgn="base">
        <a:spcBef>
          <a:spcPct val="20000"/>
        </a:spcBef>
        <a:spcAft>
          <a:spcPct val="0"/>
        </a:spcAft>
        <a:buClr>
          <a:srgbClr val="00B8AF"/>
        </a:buClr>
        <a:buSzPct val="120000"/>
        <a:buChar char="•"/>
        <a:defRPr sz="2400">
          <a:solidFill>
            <a:schemeClr val="tx1"/>
          </a:solidFill>
          <a:latin typeface="+mn-lt"/>
        </a:defRPr>
      </a:lvl8pPr>
      <a:lvl9pPr marL="3886200" indent="-228600" algn="l" rtl="0" fontAlgn="base">
        <a:spcBef>
          <a:spcPct val="20000"/>
        </a:spcBef>
        <a:spcAft>
          <a:spcPct val="0"/>
        </a:spcAft>
        <a:buClr>
          <a:srgbClr val="00B8AF"/>
        </a:buClr>
        <a:buSzPct val="12000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Powerpoint b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suhftlogocolour rg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45150" y="228600"/>
            <a:ext cx="3073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title"/>
          </p:nvPr>
        </p:nvSpPr>
        <p:spPr bwMode="auto">
          <a:xfrm>
            <a:off x="457200" y="2046288"/>
            <a:ext cx="8229600" cy="84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3077" name="Rectangle 5"/>
          <p:cNvSpPr>
            <a:spLocks noGrp="1" noChangeArrowheads="1"/>
          </p:cNvSpPr>
          <p:nvPr>
            <p:ph type="body" idx="1"/>
          </p:nvPr>
        </p:nvSpPr>
        <p:spPr bwMode="auto">
          <a:xfrm>
            <a:off x="457200" y="2949575"/>
            <a:ext cx="8229600"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Tree>
  </p:cSld>
  <p:clrMap bg1="lt1" tx1="dk1" bg2="lt2" tx2="dk2" accent1="accent1" accent2="accent2" accent3="accent3" accent4="accent4" accent5="accent5" accent6="accent6" hlink="hlink" folHlink="folHlink"/>
  <p:sldLayoutIdLst>
    <p:sldLayoutId id="2147483699"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0" eaLnBrk="0" fontAlgn="base" hangingPunct="0">
        <a:spcBef>
          <a:spcPct val="0"/>
        </a:spcBef>
        <a:spcAft>
          <a:spcPct val="0"/>
        </a:spcAft>
        <a:defRPr sz="2400" b="1">
          <a:solidFill>
            <a:srgbClr val="0063BE"/>
          </a:solidFill>
          <a:latin typeface="+mj-lt"/>
          <a:ea typeface="+mj-ea"/>
          <a:cs typeface="+mj-cs"/>
        </a:defRPr>
      </a:lvl1pPr>
      <a:lvl2pPr algn="l" rtl="0" eaLnBrk="0" fontAlgn="base" hangingPunct="0">
        <a:spcBef>
          <a:spcPct val="0"/>
        </a:spcBef>
        <a:spcAft>
          <a:spcPct val="0"/>
        </a:spcAft>
        <a:defRPr sz="2400" b="1">
          <a:solidFill>
            <a:srgbClr val="0063BE"/>
          </a:solidFill>
          <a:latin typeface="Arial" charset="0"/>
        </a:defRPr>
      </a:lvl2pPr>
      <a:lvl3pPr algn="l" rtl="0" eaLnBrk="0" fontAlgn="base" hangingPunct="0">
        <a:spcBef>
          <a:spcPct val="0"/>
        </a:spcBef>
        <a:spcAft>
          <a:spcPct val="0"/>
        </a:spcAft>
        <a:defRPr sz="2400" b="1">
          <a:solidFill>
            <a:srgbClr val="0063BE"/>
          </a:solidFill>
          <a:latin typeface="Arial" charset="0"/>
        </a:defRPr>
      </a:lvl3pPr>
      <a:lvl4pPr algn="l" rtl="0" eaLnBrk="0" fontAlgn="base" hangingPunct="0">
        <a:spcBef>
          <a:spcPct val="0"/>
        </a:spcBef>
        <a:spcAft>
          <a:spcPct val="0"/>
        </a:spcAft>
        <a:defRPr sz="2400" b="1">
          <a:solidFill>
            <a:srgbClr val="0063BE"/>
          </a:solidFill>
          <a:latin typeface="Arial" charset="0"/>
        </a:defRPr>
      </a:lvl4pPr>
      <a:lvl5pPr algn="l" rtl="0" eaLnBrk="0" fontAlgn="base" hangingPunct="0">
        <a:spcBef>
          <a:spcPct val="0"/>
        </a:spcBef>
        <a:spcAft>
          <a:spcPct val="0"/>
        </a:spcAft>
        <a:defRPr sz="2400" b="1">
          <a:solidFill>
            <a:srgbClr val="0063BE"/>
          </a:solidFill>
          <a:latin typeface="Arial" charset="0"/>
        </a:defRPr>
      </a:lvl5pPr>
      <a:lvl6pPr marL="457200" algn="l" rtl="0" fontAlgn="base">
        <a:spcBef>
          <a:spcPct val="0"/>
        </a:spcBef>
        <a:spcAft>
          <a:spcPct val="0"/>
        </a:spcAft>
        <a:defRPr sz="2400" b="1">
          <a:solidFill>
            <a:srgbClr val="0063BE"/>
          </a:solidFill>
          <a:latin typeface="Arial" charset="0"/>
        </a:defRPr>
      </a:lvl6pPr>
      <a:lvl7pPr marL="914400" algn="l" rtl="0" fontAlgn="base">
        <a:spcBef>
          <a:spcPct val="0"/>
        </a:spcBef>
        <a:spcAft>
          <a:spcPct val="0"/>
        </a:spcAft>
        <a:defRPr sz="2400" b="1">
          <a:solidFill>
            <a:srgbClr val="0063BE"/>
          </a:solidFill>
          <a:latin typeface="Arial" charset="0"/>
        </a:defRPr>
      </a:lvl7pPr>
      <a:lvl8pPr marL="1371600" algn="l" rtl="0" fontAlgn="base">
        <a:spcBef>
          <a:spcPct val="0"/>
        </a:spcBef>
        <a:spcAft>
          <a:spcPct val="0"/>
        </a:spcAft>
        <a:defRPr sz="2400" b="1">
          <a:solidFill>
            <a:srgbClr val="0063BE"/>
          </a:solidFill>
          <a:latin typeface="Arial" charset="0"/>
        </a:defRPr>
      </a:lvl8pPr>
      <a:lvl9pPr marL="1828800" algn="l" rtl="0" fontAlgn="base">
        <a:spcBef>
          <a:spcPct val="0"/>
        </a:spcBef>
        <a:spcAft>
          <a:spcPct val="0"/>
        </a:spcAft>
        <a:defRPr sz="2400" b="1">
          <a:solidFill>
            <a:srgbClr val="0063BE"/>
          </a:solidFill>
          <a:latin typeface="Arial" charset="0"/>
        </a:defRPr>
      </a:lvl9pPr>
    </p:titleStyle>
    <p:bodyStyle>
      <a:lvl1pPr marL="342900" indent="-342900" algn="l" rtl="0" eaLnBrk="0" fontAlgn="base" hangingPunct="0">
        <a:spcBef>
          <a:spcPct val="20000"/>
        </a:spcBef>
        <a:spcAft>
          <a:spcPct val="0"/>
        </a:spcAft>
        <a:buClr>
          <a:srgbClr val="00B8AF"/>
        </a:buClr>
        <a:buSzPct val="120000"/>
        <a:buChar char="•"/>
        <a:defRPr>
          <a:solidFill>
            <a:schemeClr val="tx1"/>
          </a:solidFill>
          <a:latin typeface="+mn-lt"/>
          <a:ea typeface="+mn-ea"/>
          <a:cs typeface="+mn-cs"/>
        </a:defRPr>
      </a:lvl1pPr>
      <a:lvl2pPr marL="742950" indent="-285750" algn="l" rtl="0" eaLnBrk="0" fontAlgn="base" hangingPunct="0">
        <a:spcBef>
          <a:spcPct val="20000"/>
        </a:spcBef>
        <a:spcAft>
          <a:spcPct val="0"/>
        </a:spcAft>
        <a:buClr>
          <a:srgbClr val="00B8AF"/>
        </a:buClr>
        <a:buSzPct val="120000"/>
        <a:buChar char="•"/>
        <a:defRPr>
          <a:solidFill>
            <a:schemeClr val="tx1"/>
          </a:solidFill>
          <a:latin typeface="+mn-lt"/>
        </a:defRPr>
      </a:lvl2pPr>
      <a:lvl3pPr marL="1143000" indent="-228600" algn="l" rtl="0" eaLnBrk="0" fontAlgn="base" hangingPunct="0">
        <a:spcBef>
          <a:spcPct val="20000"/>
        </a:spcBef>
        <a:spcAft>
          <a:spcPct val="0"/>
        </a:spcAft>
        <a:buClr>
          <a:srgbClr val="00B8AF"/>
        </a:buClr>
        <a:buSzPct val="120000"/>
        <a:buChar char="•"/>
        <a:defRPr>
          <a:solidFill>
            <a:schemeClr val="tx1"/>
          </a:solidFill>
          <a:latin typeface="+mn-lt"/>
        </a:defRPr>
      </a:lvl3pPr>
      <a:lvl4pPr marL="1600200" indent="-228600" algn="l" rtl="0" eaLnBrk="0" fontAlgn="base" hangingPunct="0">
        <a:spcBef>
          <a:spcPct val="20000"/>
        </a:spcBef>
        <a:spcAft>
          <a:spcPct val="0"/>
        </a:spcAft>
        <a:buClr>
          <a:srgbClr val="00B8AF"/>
        </a:buClr>
        <a:buSzPct val="120000"/>
        <a:buChar char="•"/>
        <a:defRPr>
          <a:solidFill>
            <a:schemeClr val="tx1"/>
          </a:solidFill>
          <a:latin typeface="+mn-lt"/>
        </a:defRPr>
      </a:lvl4pPr>
      <a:lvl5pPr marL="2057400" indent="-228600" algn="l" rtl="0" eaLnBrk="0" fontAlgn="base" hangingPunct="0">
        <a:spcBef>
          <a:spcPct val="20000"/>
        </a:spcBef>
        <a:spcAft>
          <a:spcPct val="0"/>
        </a:spcAft>
        <a:buClr>
          <a:srgbClr val="00B8AF"/>
        </a:buClr>
        <a:buSzPct val="120000"/>
        <a:buChar char="•"/>
        <a:defRPr>
          <a:solidFill>
            <a:schemeClr val="tx1"/>
          </a:solidFill>
          <a:latin typeface="+mn-lt"/>
        </a:defRPr>
      </a:lvl5pPr>
      <a:lvl6pPr marL="2514600" indent="-228600" algn="l" rtl="0" fontAlgn="base">
        <a:spcBef>
          <a:spcPct val="20000"/>
        </a:spcBef>
        <a:spcAft>
          <a:spcPct val="0"/>
        </a:spcAft>
        <a:buClr>
          <a:srgbClr val="00B8AF"/>
        </a:buClr>
        <a:buSzPct val="120000"/>
        <a:buChar char="•"/>
        <a:defRPr>
          <a:solidFill>
            <a:schemeClr val="tx1"/>
          </a:solidFill>
          <a:latin typeface="+mn-lt"/>
        </a:defRPr>
      </a:lvl6pPr>
      <a:lvl7pPr marL="2971800" indent="-228600" algn="l" rtl="0" fontAlgn="base">
        <a:spcBef>
          <a:spcPct val="20000"/>
        </a:spcBef>
        <a:spcAft>
          <a:spcPct val="0"/>
        </a:spcAft>
        <a:buClr>
          <a:srgbClr val="00B8AF"/>
        </a:buClr>
        <a:buSzPct val="120000"/>
        <a:buChar char="•"/>
        <a:defRPr>
          <a:solidFill>
            <a:schemeClr val="tx1"/>
          </a:solidFill>
          <a:latin typeface="+mn-lt"/>
        </a:defRPr>
      </a:lvl7pPr>
      <a:lvl8pPr marL="3429000" indent="-228600" algn="l" rtl="0" fontAlgn="base">
        <a:spcBef>
          <a:spcPct val="20000"/>
        </a:spcBef>
        <a:spcAft>
          <a:spcPct val="0"/>
        </a:spcAft>
        <a:buClr>
          <a:srgbClr val="00B8AF"/>
        </a:buClr>
        <a:buSzPct val="120000"/>
        <a:buChar char="•"/>
        <a:defRPr>
          <a:solidFill>
            <a:schemeClr val="tx1"/>
          </a:solidFill>
          <a:latin typeface="+mn-lt"/>
        </a:defRPr>
      </a:lvl8pPr>
      <a:lvl9pPr marL="3886200" indent="-228600" algn="l" rtl="0" fontAlgn="base">
        <a:spcBef>
          <a:spcPct val="20000"/>
        </a:spcBef>
        <a:spcAft>
          <a:spcPct val="0"/>
        </a:spcAft>
        <a:buClr>
          <a:srgbClr val="00B8AF"/>
        </a:buClr>
        <a:buSzPct val="12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04037" y="1903228"/>
            <a:ext cx="8331664" cy="1456660"/>
          </a:xfrm>
          <a:noFill/>
        </p:spPr>
        <p:txBody>
          <a:bodyPr/>
          <a:lstStyle/>
          <a:p>
            <a:pPr algn="ctr" eaLnBrk="1" hangingPunct="1"/>
            <a:r>
              <a:rPr lang="en-GB" altLang="en-US" dirty="0"/>
              <a:t>SH4: With regard to Health &amp; Safety at Work can the organisation evidence the following?</a:t>
            </a:r>
            <a:endParaRPr lang="en-GB" altLang="en-US" dirty="0" smtClean="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41" t="3259" r="3208" b="3129"/>
          <a:stretch/>
        </p:blipFill>
        <p:spPr bwMode="auto">
          <a:xfrm>
            <a:off x="2668772" y="2945219"/>
            <a:ext cx="3732028" cy="3678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935" y="1791107"/>
            <a:ext cx="8229600" cy="849312"/>
          </a:xfrm>
        </p:spPr>
        <p:txBody>
          <a:bodyPr/>
          <a:lstStyle/>
          <a:p>
            <a:r>
              <a:rPr lang="en-GB" dirty="0"/>
              <a:t>8: </a:t>
            </a:r>
            <a:r>
              <a:rPr lang="en-GB" dirty="0" err="1"/>
              <a:t>Costed</a:t>
            </a:r>
            <a:r>
              <a:rPr lang="en-GB" dirty="0"/>
              <a:t> Action Plans</a:t>
            </a:r>
            <a:br>
              <a:rPr lang="en-GB" dirty="0"/>
            </a:br>
            <a:r>
              <a:rPr lang="en-GB" sz="1400" dirty="0"/>
              <a:t>If any ratings in this SAQ are 'inadequate' or 'requires moderate or minor improvement' are there risk assessed </a:t>
            </a:r>
            <a:r>
              <a:rPr lang="en-GB" sz="1400" dirty="0" err="1"/>
              <a:t>costed</a:t>
            </a:r>
            <a:r>
              <a:rPr lang="en-GB" sz="1400" dirty="0"/>
              <a:t> action plans in place to achieve compliance? Costs can be entered below.</a:t>
            </a:r>
          </a:p>
        </p:txBody>
      </p:sp>
      <p:sp>
        <p:nvSpPr>
          <p:cNvPr id="3" name="Content Placeholder 2"/>
          <p:cNvSpPr>
            <a:spLocks noGrp="1"/>
          </p:cNvSpPr>
          <p:nvPr>
            <p:ph idx="1"/>
          </p:nvPr>
        </p:nvSpPr>
        <p:spPr/>
        <p:txBody>
          <a:bodyPr/>
          <a:lstStyle/>
          <a:p>
            <a:r>
              <a:rPr lang="en-GB" dirty="0" smtClean="0"/>
              <a:t>Business cases</a:t>
            </a:r>
          </a:p>
          <a:p>
            <a:r>
              <a:rPr lang="en-GB" dirty="0" smtClean="0"/>
              <a:t>Risk assessment action plans </a:t>
            </a:r>
          </a:p>
          <a:p>
            <a:r>
              <a:rPr lang="en-GB" dirty="0" smtClean="0"/>
              <a:t>CAS alert action plans</a:t>
            </a:r>
          </a:p>
          <a:p>
            <a:endParaRPr lang="en-GB" dirty="0" smtClean="0"/>
          </a:p>
          <a:p>
            <a:endParaRPr lang="en-GB" dirty="0" smtClean="0"/>
          </a:p>
          <a:p>
            <a:endParaRPr lang="en-GB" dirty="0"/>
          </a:p>
        </p:txBody>
      </p:sp>
    </p:spTree>
    <p:extLst>
      <p:ext uri="{BB962C8B-B14F-4D97-AF65-F5344CB8AC3E}">
        <p14:creationId xmlns:p14="http://schemas.microsoft.com/office/powerpoint/2010/main" val="3204074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457200" y="1950595"/>
            <a:ext cx="8229600" cy="849312"/>
          </a:xfrm>
        </p:spPr>
        <p:txBody>
          <a:bodyPr/>
          <a:lstStyle/>
          <a:p>
            <a:pPr eaLnBrk="1" hangingPunct="1"/>
            <a:r>
              <a:rPr lang="en-GB" altLang="en-US" dirty="0" smtClean="0"/>
              <a:t>Continual improvement and beyond</a:t>
            </a:r>
          </a:p>
        </p:txBody>
      </p:sp>
      <p:sp>
        <p:nvSpPr>
          <p:cNvPr id="6147" name="Rectangle 5"/>
          <p:cNvSpPr>
            <a:spLocks noGrp="1" noChangeArrowheads="1"/>
          </p:cNvSpPr>
          <p:nvPr>
            <p:ph type="body" idx="1"/>
          </p:nvPr>
        </p:nvSpPr>
        <p:spPr>
          <a:xfrm>
            <a:off x="457200" y="2694393"/>
            <a:ext cx="8229600" cy="3554413"/>
          </a:xfrm>
        </p:spPr>
        <p:txBody>
          <a:bodyPr/>
          <a:lstStyle/>
          <a:p>
            <a:pPr marL="0" indent="0" eaLnBrk="1" hangingPunct="1">
              <a:buNone/>
            </a:pPr>
            <a:endParaRPr lang="en-GB" altLang="en-US" kern="1200" dirty="0" smtClean="0">
              <a:solidFill>
                <a:srgbClr val="0070C0"/>
              </a:solidFill>
              <a:latin typeface="Arial" charset="0"/>
              <a:ea typeface="ＭＳ Ｐゴシック" pitchFamily="-112" charset="-128"/>
            </a:endParaRPr>
          </a:p>
          <a:p>
            <a:pPr eaLnBrk="1" hangingPunct="1"/>
            <a:r>
              <a:rPr lang="en-GB" altLang="en-US" kern="1200" dirty="0" smtClean="0">
                <a:solidFill>
                  <a:srgbClr val="0070C0"/>
                </a:solidFill>
                <a:latin typeface="Arial" charset="0"/>
                <a:ea typeface="ＭＳ Ｐゴシック" pitchFamily="-112" charset="-128"/>
              </a:rPr>
              <a:t>System thinking approach focuses on whole dynamic of the system not just analysis of constituent parts.</a:t>
            </a:r>
          </a:p>
          <a:p>
            <a:pPr eaLnBrk="1" hangingPunct="1"/>
            <a:r>
              <a:rPr lang="en-GB" altLang="en-US" kern="1200" dirty="0" smtClean="0">
                <a:solidFill>
                  <a:srgbClr val="0070C0"/>
                </a:solidFill>
                <a:latin typeface="Arial" charset="0"/>
                <a:ea typeface="ＭＳ Ｐゴシック" pitchFamily="-112" charset="-128"/>
              </a:rPr>
              <a:t>Discontinuous improvement / encourage inspired approaches</a:t>
            </a:r>
          </a:p>
          <a:p>
            <a:pPr eaLnBrk="1" hangingPunct="1"/>
            <a:r>
              <a:rPr lang="en-GB" altLang="en-US" kern="1200" dirty="0" smtClean="0">
                <a:solidFill>
                  <a:srgbClr val="0070C0"/>
                </a:solidFill>
                <a:latin typeface="Arial" charset="0"/>
                <a:ea typeface="ＭＳ Ｐゴシック" pitchFamily="-112" charset="-128"/>
              </a:rPr>
              <a:t>‘Do things right or do the right thing’ can be difference between efficiency and effectiveness.</a:t>
            </a:r>
          </a:p>
          <a:p>
            <a:pPr eaLnBrk="1" hangingPunct="1"/>
            <a:endParaRPr lang="en-GB" altLang="en-US" kern="1200" dirty="0" smtClean="0">
              <a:solidFill>
                <a:srgbClr val="0070C0"/>
              </a:solidFill>
              <a:latin typeface="Arial" charset="0"/>
              <a:ea typeface="ＭＳ Ｐゴシック" pitchFamily="-112" charset="-128"/>
            </a:endParaRPr>
          </a:p>
          <a:p>
            <a:pPr marL="0" indent="0" eaLnBrk="1" hangingPunct="1">
              <a:buNone/>
            </a:pPr>
            <a:endParaRPr lang="en-GB" altLang="en-US" kern="1200" dirty="0" smtClean="0">
              <a:solidFill>
                <a:srgbClr val="0070C0"/>
              </a:solidFill>
              <a:latin typeface="Arial" charset="0"/>
              <a:ea typeface="ＭＳ Ｐゴシック" pitchFamily="-112" charset="-128"/>
            </a:endParaRPr>
          </a:p>
          <a:p>
            <a:pPr eaLnBrk="1" hangingPunct="1"/>
            <a:endParaRPr lang="en-GB" altLang="en-US" kern="1200" dirty="0" smtClean="0">
              <a:solidFill>
                <a:srgbClr val="0070C0"/>
              </a:solidFill>
              <a:latin typeface="Arial" charset="0"/>
              <a:ea typeface="ＭＳ Ｐゴシック" pitchFamily="-112" charset="-128"/>
            </a:endParaRPr>
          </a:p>
          <a:p>
            <a:pPr marL="0" indent="0" eaLnBrk="1" hangingPunct="1">
              <a:buNone/>
            </a:pPr>
            <a:endParaRPr lang="en-GB" altLang="en-US" kern="1200" dirty="0" smtClean="0">
              <a:latin typeface="Arial" charset="0"/>
              <a:ea typeface="ＭＳ Ｐゴシック" pitchFamily="-112" charset="-128"/>
            </a:endParaRPr>
          </a:p>
        </p:txBody>
      </p:sp>
    </p:spTree>
    <p:extLst>
      <p:ext uri="{BB962C8B-B14F-4D97-AF65-F5344CB8AC3E}">
        <p14:creationId xmlns:p14="http://schemas.microsoft.com/office/powerpoint/2010/main" val="3098071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457200" y="1807535"/>
            <a:ext cx="8229600" cy="992372"/>
          </a:xfrm>
        </p:spPr>
        <p:txBody>
          <a:bodyPr/>
          <a:lstStyle/>
          <a:p>
            <a:pPr eaLnBrk="1" hangingPunct="1"/>
            <a:r>
              <a:rPr lang="en-GB" altLang="en-US" sz="2800" dirty="0"/>
              <a:t>Policy &amp; Procedures</a:t>
            </a:r>
            <a:br>
              <a:rPr lang="en-GB" altLang="en-US" sz="2800" dirty="0"/>
            </a:br>
            <a:r>
              <a:rPr lang="en-GB" altLang="en-US" sz="1400" dirty="0"/>
              <a:t>Does the Organisation have a current, approved Policy and an underpinning set of procedures that comply with relevant legislation and published guidance?</a:t>
            </a:r>
            <a:endParaRPr lang="en-GB" altLang="en-US" sz="1400" dirty="0" smtClean="0"/>
          </a:p>
        </p:txBody>
      </p:sp>
      <p:sp>
        <p:nvSpPr>
          <p:cNvPr id="6147" name="Rectangle 5"/>
          <p:cNvSpPr>
            <a:spLocks noGrp="1" noChangeArrowheads="1"/>
          </p:cNvSpPr>
          <p:nvPr>
            <p:ph type="body" idx="1"/>
          </p:nvPr>
        </p:nvSpPr>
        <p:spPr>
          <a:xfrm>
            <a:off x="520995" y="2796363"/>
            <a:ext cx="8229600" cy="3530009"/>
          </a:xfrm>
        </p:spPr>
        <p:txBody>
          <a:bodyPr/>
          <a:lstStyle/>
          <a:p>
            <a:pPr eaLnBrk="1" hangingPunct="1"/>
            <a:r>
              <a:rPr lang="en-GB" altLang="en-US" kern="1200" dirty="0" smtClean="0">
                <a:solidFill>
                  <a:srgbClr val="0070C0"/>
                </a:solidFill>
                <a:latin typeface="Arial" charset="0"/>
                <a:ea typeface="ＭＳ Ｐゴシック" pitchFamily="-112" charset="-128"/>
              </a:rPr>
              <a:t>Health and Safety Strategy</a:t>
            </a:r>
          </a:p>
          <a:p>
            <a:pPr eaLnBrk="1" hangingPunct="1"/>
            <a:r>
              <a:rPr lang="en-GB" altLang="en-US" kern="1200" dirty="0" smtClean="0">
                <a:solidFill>
                  <a:srgbClr val="0070C0"/>
                </a:solidFill>
                <a:latin typeface="Arial" charset="0"/>
                <a:ea typeface="ＭＳ Ｐゴシック" pitchFamily="-112" charset="-128"/>
              </a:rPr>
              <a:t>Health and Safety Policy </a:t>
            </a:r>
          </a:p>
          <a:p>
            <a:pPr eaLnBrk="1" hangingPunct="1"/>
            <a:r>
              <a:rPr lang="en-GB" altLang="en-US" kern="1200" dirty="0" smtClean="0">
                <a:solidFill>
                  <a:srgbClr val="0070C0"/>
                </a:solidFill>
                <a:latin typeface="Arial" charset="0"/>
                <a:ea typeface="ＭＳ Ｐゴシック" pitchFamily="-112" charset="-128"/>
              </a:rPr>
              <a:t>Policy statement</a:t>
            </a:r>
          </a:p>
          <a:p>
            <a:pPr eaLnBrk="1" hangingPunct="1"/>
            <a:r>
              <a:rPr lang="en-GB" altLang="en-US" kern="1200" dirty="0" smtClean="0">
                <a:solidFill>
                  <a:srgbClr val="0070C0"/>
                </a:solidFill>
                <a:latin typeface="Arial" charset="0"/>
                <a:ea typeface="ＭＳ Ｐゴシック" pitchFamily="-112" charset="-128"/>
              </a:rPr>
              <a:t>Policies to reflect National and </a:t>
            </a:r>
            <a:r>
              <a:rPr lang="en-GB" altLang="en-US" kern="1200" dirty="0">
                <a:solidFill>
                  <a:srgbClr val="0070C0"/>
                </a:solidFill>
                <a:latin typeface="Arial" charset="0"/>
                <a:ea typeface="ＭＳ Ｐゴシック" pitchFamily="-112" charset="-128"/>
              </a:rPr>
              <a:t>E</a:t>
            </a:r>
            <a:r>
              <a:rPr lang="en-GB" altLang="en-US" kern="1200" dirty="0" smtClean="0">
                <a:solidFill>
                  <a:srgbClr val="0070C0"/>
                </a:solidFill>
                <a:latin typeface="Arial" charset="0"/>
                <a:ea typeface="ＭＳ Ｐゴシック" pitchFamily="-112" charset="-128"/>
              </a:rPr>
              <a:t>uropean legislative </a:t>
            </a:r>
            <a:r>
              <a:rPr lang="en-GB" altLang="en-US" kern="1200" dirty="0" smtClean="0">
                <a:solidFill>
                  <a:srgbClr val="0070C0"/>
                </a:solidFill>
                <a:latin typeface="Arial" charset="0"/>
                <a:ea typeface="ＭＳ Ｐゴシック" pitchFamily="-112" charset="-128"/>
              </a:rPr>
              <a:t>requirements</a:t>
            </a:r>
          </a:p>
          <a:p>
            <a:pPr eaLnBrk="1" hangingPunct="1"/>
            <a:r>
              <a:rPr lang="en-GB" altLang="en-US" kern="1200" dirty="0" smtClean="0">
                <a:solidFill>
                  <a:srgbClr val="0070C0"/>
                </a:solidFill>
                <a:latin typeface="Arial" charset="0"/>
                <a:ea typeface="ＭＳ Ｐゴシック" pitchFamily="-112" charset="-128"/>
              </a:rPr>
              <a:t>Health &amp; safety Committee</a:t>
            </a:r>
          </a:p>
          <a:p>
            <a:pPr eaLnBrk="1" hangingPunct="1"/>
            <a:r>
              <a:rPr lang="en-GB" altLang="en-US" kern="1200" dirty="0" smtClean="0">
                <a:solidFill>
                  <a:srgbClr val="0070C0"/>
                </a:solidFill>
                <a:latin typeface="Arial" charset="0"/>
                <a:ea typeface="ＭＳ Ｐゴシック" pitchFamily="-112" charset="-128"/>
              </a:rPr>
              <a:t>Incident reporting </a:t>
            </a:r>
          </a:p>
          <a:p>
            <a:pPr eaLnBrk="1" hangingPunct="1"/>
            <a:r>
              <a:rPr lang="en-GB" altLang="en-US" kern="1200" dirty="0" smtClean="0">
                <a:solidFill>
                  <a:srgbClr val="0070C0"/>
                </a:solidFill>
                <a:latin typeface="Arial" charset="0"/>
                <a:ea typeface="ＭＳ Ｐゴシック" pitchFamily="-112" charset="-128"/>
              </a:rPr>
              <a:t>Risk Management procedure</a:t>
            </a:r>
          </a:p>
          <a:p>
            <a:pPr marL="0" indent="0" eaLnBrk="1" hangingPunct="1">
              <a:buNone/>
            </a:pPr>
            <a:endParaRPr lang="en-GB" altLang="en-US" kern="1200" dirty="0" smtClean="0">
              <a:solidFill>
                <a:srgbClr val="0070C0"/>
              </a:solidFill>
              <a:latin typeface="Arial" charset="0"/>
              <a:ea typeface="ＭＳ Ｐゴシック" pitchFamily="-112" charset="-128"/>
            </a:endParaRPr>
          </a:p>
          <a:p>
            <a:pPr eaLnBrk="1" hangingPunct="1"/>
            <a:r>
              <a:rPr lang="en-GB" altLang="en-US" sz="1200" kern="1200" dirty="0" smtClean="0">
                <a:solidFill>
                  <a:srgbClr val="FF0000"/>
                </a:solidFill>
                <a:latin typeface="Arial" charset="0"/>
                <a:ea typeface="ＭＳ Ｐゴシック" pitchFamily="-112" charset="-128"/>
              </a:rPr>
              <a:t>Acts / Regulations  Must/Shall do</a:t>
            </a:r>
          </a:p>
          <a:p>
            <a:pPr eaLnBrk="1" hangingPunct="1"/>
            <a:r>
              <a:rPr lang="en-GB" altLang="en-US" sz="1200" kern="1200" dirty="0" smtClean="0">
                <a:solidFill>
                  <a:srgbClr val="FF0000"/>
                </a:solidFill>
                <a:latin typeface="Arial" charset="0"/>
                <a:ea typeface="ＭＳ Ｐゴシック" pitchFamily="-112" charset="-128"/>
              </a:rPr>
              <a:t>ACOP – Approved by HSE – If don’t follow need to find as good or better method</a:t>
            </a:r>
          </a:p>
          <a:p>
            <a:pPr eaLnBrk="1" hangingPunct="1"/>
            <a:r>
              <a:rPr lang="en-GB" altLang="en-US" sz="1200" kern="1200" dirty="0" smtClean="0">
                <a:solidFill>
                  <a:srgbClr val="FF0000"/>
                </a:solidFill>
                <a:latin typeface="Arial" charset="0"/>
                <a:ea typeface="ＭＳ Ｐゴシック" pitchFamily="-112" charset="-128"/>
              </a:rPr>
              <a:t>Guidance is just that (Including </a:t>
            </a:r>
            <a:r>
              <a:rPr lang="en-GB" altLang="en-US" sz="1200" b="1" kern="1200" dirty="0" smtClean="0">
                <a:solidFill>
                  <a:srgbClr val="FF0000"/>
                </a:solidFill>
                <a:latin typeface="Arial" charset="0"/>
                <a:ea typeface="ＭＳ Ｐゴシック" pitchFamily="-112" charset="-128"/>
              </a:rPr>
              <a:t>HTM</a:t>
            </a:r>
            <a:r>
              <a:rPr lang="en-GB" altLang="en-US" sz="1200" kern="1200" dirty="0" smtClean="0">
                <a:solidFill>
                  <a:srgbClr val="FF0000"/>
                </a:solidFill>
                <a:latin typeface="Arial" charset="0"/>
                <a:ea typeface="ＭＳ Ｐゴシック" pitchFamily="-112" charset="-128"/>
              </a:rPr>
              <a:t> , however if </a:t>
            </a:r>
            <a:r>
              <a:rPr lang="en-GB" altLang="en-US" sz="1200" kern="1200" dirty="0">
                <a:solidFill>
                  <a:srgbClr val="FF0000"/>
                </a:solidFill>
                <a:latin typeface="Arial" charset="0"/>
                <a:ea typeface="ＭＳ Ｐゴシック" pitchFamily="-112" charset="-128"/>
              </a:rPr>
              <a:t>don’t follow need to find as good or better </a:t>
            </a:r>
            <a:r>
              <a:rPr lang="en-GB" altLang="en-US" sz="1200" kern="1200" dirty="0" smtClean="0">
                <a:solidFill>
                  <a:srgbClr val="FF0000"/>
                </a:solidFill>
                <a:latin typeface="Arial" charset="0"/>
                <a:ea typeface="ＭＳ Ｐゴシック" pitchFamily="-112" charset="-128"/>
              </a:rPr>
              <a:t>method)</a:t>
            </a:r>
            <a:endParaRPr lang="en-GB" altLang="en-US" sz="1200" kern="1200" dirty="0">
              <a:solidFill>
                <a:srgbClr val="FF0000"/>
              </a:solidFill>
              <a:latin typeface="Arial" charset="0"/>
              <a:ea typeface="ＭＳ Ｐゴシック" pitchFamily="-112" charset="-128"/>
            </a:endParaRPr>
          </a:p>
          <a:p>
            <a:pPr eaLnBrk="1" hangingPunct="1"/>
            <a:endParaRPr lang="en-GB" altLang="en-US" kern="1200" dirty="0" smtClean="0">
              <a:solidFill>
                <a:srgbClr val="0070C0"/>
              </a:solidFill>
              <a:latin typeface="Arial" charset="0"/>
              <a:ea typeface="ＭＳ Ｐゴシック" pitchFamily="-112" charset="-128"/>
            </a:endParaRPr>
          </a:p>
          <a:p>
            <a:pPr eaLnBrk="1" hangingPunct="1"/>
            <a:endParaRPr lang="en-GB" altLang="en-US" kern="1200" dirty="0" smtClean="0">
              <a:solidFill>
                <a:srgbClr val="0070C0"/>
              </a:solidFill>
              <a:latin typeface="Arial" charset="0"/>
              <a:ea typeface="ＭＳ Ｐゴシック" pitchFamily="-112" charset="-128"/>
            </a:endParaRPr>
          </a:p>
          <a:p>
            <a:pPr marL="0" indent="0" eaLnBrk="1" hangingPunct="1">
              <a:buNone/>
            </a:pPr>
            <a:endParaRPr lang="en-GB" altLang="en-US" kern="1200" dirty="0" smtClean="0">
              <a:solidFill>
                <a:srgbClr val="0070C0"/>
              </a:solidFill>
              <a:latin typeface="Arial" charset="0"/>
              <a:ea typeface="ＭＳ Ｐゴシック" pitchFamily="-112" charset="-128"/>
            </a:endParaRPr>
          </a:p>
          <a:p>
            <a:pPr eaLnBrk="1" hangingPunct="1"/>
            <a:endParaRPr lang="en-GB" altLang="en-US" kern="1200" dirty="0" smtClean="0">
              <a:solidFill>
                <a:srgbClr val="0070C0"/>
              </a:solidFill>
              <a:latin typeface="Arial" charset="0"/>
              <a:ea typeface="ＭＳ Ｐゴシック" pitchFamily="-112" charset="-128"/>
            </a:endParaRPr>
          </a:p>
          <a:p>
            <a:pPr marL="0" indent="0" eaLnBrk="1" hangingPunct="1">
              <a:buNone/>
            </a:pPr>
            <a:endParaRPr lang="en-GB" altLang="en-US" kern="1200" dirty="0" smtClean="0">
              <a:latin typeface="Arial" charset="0"/>
              <a:ea typeface="ＭＳ Ｐゴシック" pitchFamily="-112"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spcBef>
                <a:spcPct val="50000"/>
              </a:spcBef>
            </a:pPr>
            <a:r>
              <a:rPr lang="en-GB" altLang="en-US" dirty="0">
                <a:latin typeface="Arial" pitchFamily="34" charset="0"/>
              </a:rPr>
              <a:t>Roles and Responsibilities</a:t>
            </a:r>
            <a:br>
              <a:rPr lang="en-GB" altLang="en-US" dirty="0">
                <a:latin typeface="Arial" pitchFamily="34" charset="0"/>
              </a:rPr>
            </a:br>
            <a:r>
              <a:rPr lang="en-GB" altLang="en-US" sz="1400" dirty="0">
                <a:latin typeface="Arial" pitchFamily="34" charset="0"/>
              </a:rPr>
              <a:t>Does the Organisation have appropriately qualified, competent and formally appointed people with clear descriptions of their role and responsibility which are well understood?</a:t>
            </a:r>
          </a:p>
        </p:txBody>
      </p:sp>
      <p:sp>
        <p:nvSpPr>
          <p:cNvPr id="3" name="Content Placeholder 2"/>
          <p:cNvSpPr>
            <a:spLocks noGrp="1"/>
          </p:cNvSpPr>
          <p:nvPr>
            <p:ph idx="1"/>
          </p:nvPr>
        </p:nvSpPr>
        <p:spPr>
          <a:xfrm>
            <a:off x="435935" y="3194123"/>
            <a:ext cx="8229600" cy="3440593"/>
          </a:xfrm>
        </p:spPr>
        <p:txBody>
          <a:bodyPr/>
          <a:lstStyle/>
          <a:p>
            <a:r>
              <a:rPr lang="en-GB" dirty="0" smtClean="0"/>
              <a:t>CEO appointment (Health and Safety Policy Statement endorsement)</a:t>
            </a:r>
          </a:p>
          <a:p>
            <a:r>
              <a:rPr lang="en-GB" dirty="0" smtClean="0"/>
              <a:t>Who in organisation is safety devolved </a:t>
            </a:r>
            <a:r>
              <a:rPr lang="en-GB" dirty="0" smtClean="0"/>
              <a:t>to? </a:t>
            </a:r>
            <a:r>
              <a:rPr lang="en-GB" dirty="0" smtClean="0"/>
              <a:t>(Head of Estates / Chief Nurse)</a:t>
            </a:r>
          </a:p>
          <a:p>
            <a:r>
              <a:rPr lang="en-GB" dirty="0" smtClean="0"/>
              <a:t>Named individuals – Responsible person / RPS / RPA / </a:t>
            </a:r>
          </a:p>
          <a:p>
            <a:r>
              <a:rPr lang="en-GB" dirty="0" smtClean="0"/>
              <a:t>Union  </a:t>
            </a:r>
            <a:r>
              <a:rPr lang="en-GB" dirty="0" smtClean="0"/>
              <a:t>Reps / First Aid qualified </a:t>
            </a:r>
            <a:r>
              <a:rPr lang="en-GB" dirty="0" err="1" smtClean="0"/>
              <a:t>etc</a:t>
            </a:r>
            <a:endParaRPr lang="en-GB" dirty="0" smtClean="0"/>
          </a:p>
          <a:p>
            <a:r>
              <a:rPr lang="en-GB" dirty="0" smtClean="0"/>
              <a:t>Fire Officer IFE qualified / H&amp;S (Chartered IOSH, </a:t>
            </a:r>
            <a:r>
              <a:rPr lang="en-GB" dirty="0" err="1" smtClean="0"/>
              <a:t>BVSc</a:t>
            </a:r>
            <a:r>
              <a:rPr lang="en-GB" dirty="0" smtClean="0"/>
              <a:t> MRCVS </a:t>
            </a:r>
            <a:r>
              <a:rPr lang="en-GB" dirty="0" err="1" smtClean="0"/>
              <a:t>etc</a:t>
            </a:r>
            <a:r>
              <a:rPr lang="en-GB" dirty="0" smtClean="0"/>
              <a:t>)  / Environmental MIEMA</a:t>
            </a:r>
            <a:r>
              <a:rPr lang="en-GB" dirty="0" smtClean="0"/>
              <a:t> </a:t>
            </a:r>
            <a:endParaRPr lang="en-GB" dirty="0" smtClean="0"/>
          </a:p>
          <a:p>
            <a:r>
              <a:rPr lang="en-GB" dirty="0" smtClean="0"/>
              <a:t>Attendance of Health and Safety Committee</a:t>
            </a:r>
          </a:p>
          <a:p>
            <a:r>
              <a:rPr lang="en-GB" dirty="0" smtClean="0"/>
              <a:t>Authorising Engineers / Competent Engineers</a:t>
            </a:r>
          </a:p>
          <a:p>
            <a:r>
              <a:rPr lang="en-GB" dirty="0" smtClean="0"/>
              <a:t>WIAPS authorised engineers to fulfil HTM 04-01 pipe alterations work </a:t>
            </a:r>
            <a:r>
              <a:rPr lang="en-GB" dirty="0" err="1" smtClean="0"/>
              <a:t>etc</a:t>
            </a:r>
            <a:endParaRPr lang="en-GB" dirty="0" smtClean="0"/>
          </a:p>
          <a:p>
            <a:endParaRPr lang="en-GB" dirty="0"/>
          </a:p>
        </p:txBody>
      </p:sp>
    </p:spTree>
    <p:extLst>
      <p:ext uri="{BB962C8B-B14F-4D97-AF65-F5344CB8AC3E}">
        <p14:creationId xmlns:p14="http://schemas.microsoft.com/office/powerpoint/2010/main" val="2304286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 Assessment</a:t>
            </a:r>
            <a:br>
              <a:rPr lang="en-GB" dirty="0"/>
            </a:br>
            <a:r>
              <a:rPr lang="en-GB" sz="1400" dirty="0"/>
              <a:t>Has there been a risk assessment undertaken and any necessary risk mitigation strategies applied and regularly reviewed?</a:t>
            </a:r>
          </a:p>
        </p:txBody>
      </p:sp>
      <p:sp>
        <p:nvSpPr>
          <p:cNvPr id="3" name="Content Placeholder 2"/>
          <p:cNvSpPr>
            <a:spLocks noGrp="1"/>
          </p:cNvSpPr>
          <p:nvPr>
            <p:ph idx="1"/>
          </p:nvPr>
        </p:nvSpPr>
        <p:spPr>
          <a:xfrm>
            <a:off x="457200" y="2949575"/>
            <a:ext cx="8229600" cy="867513"/>
          </a:xfrm>
        </p:spPr>
        <p:txBody>
          <a:bodyPr/>
          <a:lstStyle/>
          <a:p>
            <a:pPr eaLnBrk="1" hangingPunct="1"/>
            <a:r>
              <a:rPr lang="en-GB" altLang="en-US" dirty="0" err="1" smtClean="0"/>
              <a:t>Lofstedt</a:t>
            </a:r>
            <a:r>
              <a:rPr lang="en-GB" altLang="en-US" kern="1200" dirty="0">
                <a:solidFill>
                  <a:srgbClr val="0070C0"/>
                </a:solidFill>
                <a:latin typeface="Arial" charset="0"/>
                <a:ea typeface="ＭＳ Ｐゴシック" pitchFamily="-112" charset="-128"/>
              </a:rPr>
              <a:t> </a:t>
            </a:r>
            <a:r>
              <a:rPr lang="en-GB" altLang="en-US" kern="1200" dirty="0" smtClean="0">
                <a:solidFill>
                  <a:srgbClr val="0070C0"/>
                </a:solidFill>
                <a:latin typeface="Arial" charset="0"/>
                <a:ea typeface="ＭＳ Ｐゴシック" pitchFamily="-112" charset="-128"/>
              </a:rPr>
              <a:t>= Reinforcement </a:t>
            </a:r>
            <a:r>
              <a:rPr lang="en-GB" altLang="en-US" kern="1200" dirty="0">
                <a:solidFill>
                  <a:srgbClr val="0070C0"/>
                </a:solidFill>
                <a:latin typeface="Arial" charset="0"/>
                <a:ea typeface="ＭＳ Ｐゴシック" pitchFamily="-112" charset="-128"/>
              </a:rPr>
              <a:t>of the need for RISK BASED </a:t>
            </a:r>
            <a:r>
              <a:rPr lang="en-GB" altLang="en-US" kern="1200" dirty="0" smtClean="0">
                <a:solidFill>
                  <a:srgbClr val="0070C0"/>
                </a:solidFill>
                <a:latin typeface="Arial" charset="0"/>
                <a:ea typeface="ＭＳ Ｐゴシック" pitchFamily="-112" charset="-128"/>
              </a:rPr>
              <a:t>APPROACH</a:t>
            </a:r>
          </a:p>
          <a:p>
            <a:pPr eaLnBrk="1" hangingPunct="1"/>
            <a:endParaRPr lang="en-GB" altLang="en-US" kern="1200" dirty="0">
              <a:solidFill>
                <a:srgbClr val="0070C0"/>
              </a:solidFill>
              <a:latin typeface="Arial" charset="0"/>
              <a:ea typeface="ＭＳ Ｐゴシック" pitchFamily="-112" charset="-128"/>
            </a:endParaRPr>
          </a:p>
          <a:p>
            <a:pPr eaLnBrk="1" hangingPunct="1"/>
            <a:endParaRPr lang="en-GB" altLang="en-US" kern="1200" dirty="0">
              <a:solidFill>
                <a:srgbClr val="0070C0"/>
              </a:solidFill>
              <a:latin typeface="Arial" charset="0"/>
              <a:ea typeface="ＭＳ Ｐゴシック" pitchFamily="-112" charset="-128"/>
            </a:endParaRPr>
          </a:p>
          <a:p>
            <a:endParaRPr lang="en-GB" dirty="0"/>
          </a:p>
        </p:txBody>
      </p:sp>
      <p:sp>
        <p:nvSpPr>
          <p:cNvPr id="4" name="Content Placeholder 2"/>
          <p:cNvSpPr txBox="1">
            <a:spLocks/>
          </p:cNvSpPr>
          <p:nvPr/>
        </p:nvSpPr>
        <p:spPr bwMode="auto">
          <a:xfrm>
            <a:off x="457200" y="3551273"/>
            <a:ext cx="8229600" cy="3051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8AF"/>
              </a:buClr>
              <a:buSzPct val="120000"/>
              <a:buChar char="•"/>
              <a:defRPr>
                <a:solidFill>
                  <a:schemeClr val="tx1"/>
                </a:solidFill>
                <a:latin typeface="+mn-lt"/>
                <a:ea typeface="+mn-ea"/>
                <a:cs typeface="+mn-cs"/>
              </a:defRPr>
            </a:lvl1pPr>
            <a:lvl2pPr marL="742950" indent="-285750" algn="l" rtl="0" eaLnBrk="0" fontAlgn="base" hangingPunct="0">
              <a:spcBef>
                <a:spcPct val="20000"/>
              </a:spcBef>
              <a:spcAft>
                <a:spcPct val="0"/>
              </a:spcAft>
              <a:buClr>
                <a:srgbClr val="00B8AF"/>
              </a:buClr>
              <a:buSzPct val="120000"/>
              <a:buChar char="•"/>
              <a:defRPr>
                <a:solidFill>
                  <a:schemeClr val="tx1"/>
                </a:solidFill>
                <a:latin typeface="+mn-lt"/>
              </a:defRPr>
            </a:lvl2pPr>
            <a:lvl3pPr marL="1143000" indent="-228600" algn="l" rtl="0" eaLnBrk="0" fontAlgn="base" hangingPunct="0">
              <a:spcBef>
                <a:spcPct val="20000"/>
              </a:spcBef>
              <a:spcAft>
                <a:spcPct val="0"/>
              </a:spcAft>
              <a:buClr>
                <a:srgbClr val="00B8AF"/>
              </a:buClr>
              <a:buSzPct val="120000"/>
              <a:buChar char="•"/>
              <a:defRPr>
                <a:solidFill>
                  <a:schemeClr val="tx1"/>
                </a:solidFill>
                <a:latin typeface="+mn-lt"/>
              </a:defRPr>
            </a:lvl3pPr>
            <a:lvl4pPr marL="1600200" indent="-228600" algn="l" rtl="0" eaLnBrk="0" fontAlgn="base" hangingPunct="0">
              <a:spcBef>
                <a:spcPct val="20000"/>
              </a:spcBef>
              <a:spcAft>
                <a:spcPct val="0"/>
              </a:spcAft>
              <a:buClr>
                <a:srgbClr val="00B8AF"/>
              </a:buClr>
              <a:buSzPct val="120000"/>
              <a:buChar char="•"/>
              <a:defRPr>
                <a:solidFill>
                  <a:schemeClr val="tx1"/>
                </a:solidFill>
                <a:latin typeface="+mn-lt"/>
              </a:defRPr>
            </a:lvl4pPr>
            <a:lvl5pPr marL="2057400" indent="-228600" algn="l" rtl="0" eaLnBrk="0" fontAlgn="base" hangingPunct="0">
              <a:spcBef>
                <a:spcPct val="20000"/>
              </a:spcBef>
              <a:spcAft>
                <a:spcPct val="0"/>
              </a:spcAft>
              <a:buClr>
                <a:srgbClr val="00B8AF"/>
              </a:buClr>
              <a:buSzPct val="120000"/>
              <a:buChar char="•"/>
              <a:defRPr>
                <a:solidFill>
                  <a:schemeClr val="tx1"/>
                </a:solidFill>
                <a:latin typeface="+mn-lt"/>
              </a:defRPr>
            </a:lvl5pPr>
            <a:lvl6pPr marL="2514600" indent="-228600" algn="l" rtl="0" fontAlgn="base">
              <a:spcBef>
                <a:spcPct val="20000"/>
              </a:spcBef>
              <a:spcAft>
                <a:spcPct val="0"/>
              </a:spcAft>
              <a:buClr>
                <a:srgbClr val="00B8AF"/>
              </a:buClr>
              <a:buSzPct val="120000"/>
              <a:buChar char="•"/>
              <a:defRPr>
                <a:solidFill>
                  <a:schemeClr val="tx1"/>
                </a:solidFill>
                <a:latin typeface="+mn-lt"/>
              </a:defRPr>
            </a:lvl6pPr>
            <a:lvl7pPr marL="2971800" indent="-228600" algn="l" rtl="0" fontAlgn="base">
              <a:spcBef>
                <a:spcPct val="20000"/>
              </a:spcBef>
              <a:spcAft>
                <a:spcPct val="0"/>
              </a:spcAft>
              <a:buClr>
                <a:srgbClr val="00B8AF"/>
              </a:buClr>
              <a:buSzPct val="120000"/>
              <a:buChar char="•"/>
              <a:defRPr>
                <a:solidFill>
                  <a:schemeClr val="tx1"/>
                </a:solidFill>
                <a:latin typeface="+mn-lt"/>
              </a:defRPr>
            </a:lvl7pPr>
            <a:lvl8pPr marL="3429000" indent="-228600" algn="l" rtl="0" fontAlgn="base">
              <a:spcBef>
                <a:spcPct val="20000"/>
              </a:spcBef>
              <a:spcAft>
                <a:spcPct val="0"/>
              </a:spcAft>
              <a:buClr>
                <a:srgbClr val="00B8AF"/>
              </a:buClr>
              <a:buSzPct val="120000"/>
              <a:buChar char="•"/>
              <a:defRPr>
                <a:solidFill>
                  <a:schemeClr val="tx1"/>
                </a:solidFill>
                <a:latin typeface="+mn-lt"/>
              </a:defRPr>
            </a:lvl8pPr>
            <a:lvl9pPr marL="3886200" indent="-228600" algn="l" rtl="0" fontAlgn="base">
              <a:spcBef>
                <a:spcPct val="20000"/>
              </a:spcBef>
              <a:spcAft>
                <a:spcPct val="0"/>
              </a:spcAft>
              <a:buClr>
                <a:srgbClr val="00B8AF"/>
              </a:buClr>
              <a:buSzPct val="120000"/>
              <a:buChar char="•"/>
              <a:defRPr>
                <a:solidFill>
                  <a:schemeClr val="tx1"/>
                </a:solidFill>
                <a:latin typeface="+mn-lt"/>
              </a:defRPr>
            </a:lvl9pPr>
          </a:lstStyle>
          <a:p>
            <a:pPr defTabSz="914400"/>
            <a:r>
              <a:rPr lang="en-GB" sz="1400" kern="0" dirty="0" smtClean="0">
                <a:latin typeface="Arial" charset="0"/>
                <a:ea typeface="ＭＳ Ｐゴシック" pitchFamily="-112" charset="-128"/>
              </a:rPr>
              <a:t>Environment (uncertain/dynamic)</a:t>
            </a:r>
          </a:p>
          <a:p>
            <a:pPr defTabSz="914400"/>
            <a:r>
              <a:rPr lang="en-GB" sz="1400" kern="0" dirty="0" smtClean="0">
                <a:latin typeface="Arial" charset="0"/>
                <a:ea typeface="ＭＳ Ｐゴシック" pitchFamily="-112" charset="-128"/>
              </a:rPr>
              <a:t>Concurrent information – several sources</a:t>
            </a:r>
          </a:p>
          <a:p>
            <a:pPr defTabSz="914400"/>
            <a:r>
              <a:rPr lang="en-GB" sz="1400" kern="0" dirty="0" smtClean="0">
                <a:latin typeface="Arial" charset="0"/>
                <a:ea typeface="ＭＳ Ｐゴシック" pitchFamily="-112" charset="-128"/>
              </a:rPr>
              <a:t>Shifting goals</a:t>
            </a:r>
          </a:p>
          <a:p>
            <a:pPr defTabSz="914400"/>
            <a:r>
              <a:rPr lang="en-GB" sz="1400" kern="0" dirty="0" smtClean="0">
                <a:latin typeface="Arial" charset="0"/>
                <a:ea typeface="ＭＳ Ｐゴシック" pitchFamily="-112" charset="-128"/>
              </a:rPr>
              <a:t>Inferred/indirect indications</a:t>
            </a:r>
          </a:p>
          <a:p>
            <a:pPr defTabSz="914400"/>
            <a:r>
              <a:rPr lang="en-GB" sz="1400" kern="0" dirty="0" smtClean="0">
                <a:latin typeface="Arial" charset="0"/>
                <a:ea typeface="ＭＳ Ｐゴシック" pitchFamily="-112" charset="-128"/>
              </a:rPr>
              <a:t>Immediate/multiple consequences</a:t>
            </a:r>
          </a:p>
          <a:p>
            <a:pPr defTabSz="914400"/>
            <a:r>
              <a:rPr lang="en-GB" sz="1400" kern="0" dirty="0" smtClean="0">
                <a:latin typeface="Arial" charset="0"/>
                <a:ea typeface="ＭＳ Ｐゴシック" pitchFamily="-112" charset="-128"/>
              </a:rPr>
              <a:t>Time stress vs. periods routine</a:t>
            </a:r>
          </a:p>
          <a:p>
            <a:pPr defTabSz="914400"/>
            <a:r>
              <a:rPr lang="en-GB" sz="1400" kern="0" dirty="0" smtClean="0">
                <a:latin typeface="Arial" charset="0"/>
                <a:ea typeface="ＭＳ Ｐゴシック" pitchFamily="-112" charset="-128"/>
              </a:rPr>
              <a:t>Human/technology interface</a:t>
            </a:r>
          </a:p>
          <a:p>
            <a:pPr defTabSz="914400"/>
            <a:r>
              <a:rPr lang="en-GB" sz="1400" kern="0" dirty="0" smtClean="0">
                <a:latin typeface="Arial" charset="0"/>
                <a:ea typeface="ＭＳ Ｐゴシック" pitchFamily="-112" charset="-128"/>
              </a:rPr>
              <a:t>Differing priorities </a:t>
            </a:r>
          </a:p>
          <a:p>
            <a:pPr defTabSz="914400"/>
            <a:r>
              <a:rPr lang="en-GB" sz="1400" kern="0" dirty="0" smtClean="0">
                <a:latin typeface="Arial" charset="0"/>
                <a:ea typeface="ＭＳ Ｐゴシック" pitchFamily="-112" charset="-128"/>
              </a:rPr>
              <a:t>Multiple differing professional interests</a:t>
            </a:r>
          </a:p>
          <a:p>
            <a:pPr defTabSz="914400"/>
            <a:endParaRPr lang="en-GB" kern="0" dirty="0" smtClean="0"/>
          </a:p>
          <a:p>
            <a:pPr defTabSz="914400"/>
            <a:r>
              <a:rPr lang="en-GB" kern="0" dirty="0" smtClean="0"/>
              <a:t>WARD ASSESSMENTS CAN BE HARD TO ENCOURAGE</a:t>
            </a:r>
            <a:endParaRPr lang="en-GB" kern="0" dirty="0"/>
          </a:p>
        </p:txBody>
      </p:sp>
      <p:pic>
        <p:nvPicPr>
          <p:cNvPr id="5" name="Picture 2" descr="http://www.photolibrary.nhs.uk/images/trueimages/24/11556-2.jpg?14543240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5954" y="3551273"/>
            <a:ext cx="1605613" cy="2405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05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10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fade">
                                      <p:cBhvr>
                                        <p:cTn id="52" dur="1000"/>
                                        <p:tgtEl>
                                          <p:spTgt spid="4">
                                            <p:txEl>
                                              <p:pRg st="10" end="10"/>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64" y="1756124"/>
            <a:ext cx="8229600" cy="849312"/>
          </a:xfrm>
        </p:spPr>
        <p:txBody>
          <a:bodyPr/>
          <a:lstStyle/>
          <a:p>
            <a:r>
              <a:rPr lang="en-GB" dirty="0" smtClean="0"/>
              <a:t>Risk Assessment Evidence</a:t>
            </a:r>
            <a:endParaRPr lang="en-GB" dirty="0"/>
          </a:p>
        </p:txBody>
      </p:sp>
      <p:sp>
        <p:nvSpPr>
          <p:cNvPr id="4" name="Content Placeholder 2"/>
          <p:cNvSpPr txBox="1">
            <a:spLocks noGrp="1"/>
          </p:cNvSpPr>
          <p:nvPr>
            <p:ph idx="1"/>
          </p:nvPr>
        </p:nvSpPr>
        <p:spPr bwMode="auto">
          <a:xfrm>
            <a:off x="478466" y="2319004"/>
            <a:ext cx="8229600" cy="4166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B8AF"/>
              </a:buClr>
              <a:buSzPct val="120000"/>
              <a:buChar char="•"/>
              <a:defRPr>
                <a:solidFill>
                  <a:schemeClr val="tx1"/>
                </a:solidFill>
                <a:latin typeface="+mn-lt"/>
                <a:ea typeface="+mn-ea"/>
                <a:cs typeface="+mn-cs"/>
              </a:defRPr>
            </a:lvl1pPr>
            <a:lvl2pPr marL="742950" indent="-285750" algn="l" rtl="0" eaLnBrk="0" fontAlgn="base" hangingPunct="0">
              <a:spcBef>
                <a:spcPct val="20000"/>
              </a:spcBef>
              <a:spcAft>
                <a:spcPct val="0"/>
              </a:spcAft>
              <a:buClr>
                <a:srgbClr val="00B8AF"/>
              </a:buClr>
              <a:buSzPct val="120000"/>
              <a:buChar char="•"/>
              <a:defRPr>
                <a:solidFill>
                  <a:schemeClr val="tx1"/>
                </a:solidFill>
                <a:latin typeface="+mn-lt"/>
              </a:defRPr>
            </a:lvl2pPr>
            <a:lvl3pPr marL="1143000" indent="-228600" algn="l" rtl="0" eaLnBrk="0" fontAlgn="base" hangingPunct="0">
              <a:spcBef>
                <a:spcPct val="20000"/>
              </a:spcBef>
              <a:spcAft>
                <a:spcPct val="0"/>
              </a:spcAft>
              <a:buClr>
                <a:srgbClr val="00B8AF"/>
              </a:buClr>
              <a:buSzPct val="120000"/>
              <a:buChar char="•"/>
              <a:defRPr>
                <a:solidFill>
                  <a:schemeClr val="tx1"/>
                </a:solidFill>
                <a:latin typeface="+mn-lt"/>
              </a:defRPr>
            </a:lvl3pPr>
            <a:lvl4pPr marL="1600200" indent="-228600" algn="l" rtl="0" eaLnBrk="0" fontAlgn="base" hangingPunct="0">
              <a:spcBef>
                <a:spcPct val="20000"/>
              </a:spcBef>
              <a:spcAft>
                <a:spcPct val="0"/>
              </a:spcAft>
              <a:buClr>
                <a:srgbClr val="00B8AF"/>
              </a:buClr>
              <a:buSzPct val="120000"/>
              <a:buChar char="•"/>
              <a:defRPr>
                <a:solidFill>
                  <a:schemeClr val="tx1"/>
                </a:solidFill>
                <a:latin typeface="+mn-lt"/>
              </a:defRPr>
            </a:lvl4pPr>
            <a:lvl5pPr marL="2057400" indent="-228600" algn="l" rtl="0" eaLnBrk="0" fontAlgn="base" hangingPunct="0">
              <a:spcBef>
                <a:spcPct val="20000"/>
              </a:spcBef>
              <a:spcAft>
                <a:spcPct val="0"/>
              </a:spcAft>
              <a:buClr>
                <a:srgbClr val="00B8AF"/>
              </a:buClr>
              <a:buSzPct val="120000"/>
              <a:buChar char="•"/>
              <a:defRPr>
                <a:solidFill>
                  <a:schemeClr val="tx1"/>
                </a:solidFill>
                <a:latin typeface="+mn-lt"/>
              </a:defRPr>
            </a:lvl5pPr>
            <a:lvl6pPr marL="2514600" indent="-228600" algn="l" rtl="0" fontAlgn="base">
              <a:spcBef>
                <a:spcPct val="20000"/>
              </a:spcBef>
              <a:spcAft>
                <a:spcPct val="0"/>
              </a:spcAft>
              <a:buClr>
                <a:srgbClr val="00B8AF"/>
              </a:buClr>
              <a:buSzPct val="120000"/>
              <a:buChar char="•"/>
              <a:defRPr>
                <a:solidFill>
                  <a:schemeClr val="tx1"/>
                </a:solidFill>
                <a:latin typeface="+mn-lt"/>
              </a:defRPr>
            </a:lvl6pPr>
            <a:lvl7pPr marL="2971800" indent="-228600" algn="l" rtl="0" fontAlgn="base">
              <a:spcBef>
                <a:spcPct val="20000"/>
              </a:spcBef>
              <a:spcAft>
                <a:spcPct val="0"/>
              </a:spcAft>
              <a:buClr>
                <a:srgbClr val="00B8AF"/>
              </a:buClr>
              <a:buSzPct val="120000"/>
              <a:buChar char="•"/>
              <a:defRPr>
                <a:solidFill>
                  <a:schemeClr val="tx1"/>
                </a:solidFill>
                <a:latin typeface="+mn-lt"/>
              </a:defRPr>
            </a:lvl7pPr>
            <a:lvl8pPr marL="3429000" indent="-228600" algn="l" rtl="0" fontAlgn="base">
              <a:spcBef>
                <a:spcPct val="20000"/>
              </a:spcBef>
              <a:spcAft>
                <a:spcPct val="0"/>
              </a:spcAft>
              <a:buClr>
                <a:srgbClr val="00B8AF"/>
              </a:buClr>
              <a:buSzPct val="120000"/>
              <a:buChar char="•"/>
              <a:defRPr>
                <a:solidFill>
                  <a:schemeClr val="tx1"/>
                </a:solidFill>
                <a:latin typeface="+mn-lt"/>
              </a:defRPr>
            </a:lvl8pPr>
            <a:lvl9pPr marL="3886200" indent="-228600" algn="l" rtl="0" fontAlgn="base">
              <a:spcBef>
                <a:spcPct val="20000"/>
              </a:spcBef>
              <a:spcAft>
                <a:spcPct val="0"/>
              </a:spcAft>
              <a:buClr>
                <a:srgbClr val="00B8AF"/>
              </a:buClr>
              <a:buSzPct val="120000"/>
              <a:buChar char="•"/>
              <a:defRPr>
                <a:solidFill>
                  <a:schemeClr val="tx1"/>
                </a:solidFill>
                <a:latin typeface="+mn-lt"/>
              </a:defRPr>
            </a:lvl9pPr>
          </a:lstStyle>
          <a:p>
            <a:pPr marL="0" indent="0">
              <a:buNone/>
            </a:pPr>
            <a:r>
              <a:rPr lang="en-GB" dirty="0" smtClean="0"/>
              <a:t>DSE / Lone Working / COSHH / Noise Assessments</a:t>
            </a:r>
          </a:p>
          <a:p>
            <a:pPr marL="0" indent="0">
              <a:buNone/>
            </a:pPr>
            <a:r>
              <a:rPr lang="en-GB" dirty="0" smtClean="0"/>
              <a:t>/ Engineering Space Assessments </a:t>
            </a:r>
          </a:p>
          <a:p>
            <a:pPr marL="0" indent="0">
              <a:buNone/>
            </a:pPr>
            <a:r>
              <a:rPr lang="en-GB" dirty="0" smtClean="0"/>
              <a:t>/ use of conventional sharps </a:t>
            </a:r>
          </a:p>
          <a:p>
            <a:pPr marL="0" indent="0">
              <a:buNone/>
            </a:pPr>
            <a:endParaRPr lang="en-GB" dirty="0"/>
          </a:p>
          <a:p>
            <a:pPr marL="0" indent="0">
              <a:buNone/>
            </a:pPr>
            <a:r>
              <a:rPr lang="en-GB" dirty="0" smtClean="0"/>
              <a:t>Assessments from CAS alerts</a:t>
            </a:r>
          </a:p>
          <a:p>
            <a:pPr marL="0" indent="0">
              <a:buNone/>
            </a:pPr>
            <a:r>
              <a:rPr lang="en-GB" dirty="0" smtClean="0"/>
              <a:t>Assessments from EFM projects</a:t>
            </a:r>
          </a:p>
          <a:p>
            <a:pPr marL="0" indent="0">
              <a:buNone/>
            </a:pPr>
            <a:r>
              <a:rPr lang="en-GB" dirty="0" smtClean="0"/>
              <a:t>Water hygiene assessment]</a:t>
            </a:r>
          </a:p>
          <a:p>
            <a:pPr marL="0" indent="0">
              <a:buNone/>
            </a:pPr>
            <a:r>
              <a:rPr lang="en-GB" dirty="0" smtClean="0"/>
              <a:t>Asbestos Management </a:t>
            </a:r>
          </a:p>
          <a:p>
            <a:pPr marL="0" indent="0">
              <a:buNone/>
            </a:pPr>
            <a:r>
              <a:rPr lang="en-GB" dirty="0" smtClean="0"/>
              <a:t>Lift Insurance / maintenance assessments</a:t>
            </a:r>
          </a:p>
          <a:p>
            <a:pPr marL="0" indent="0">
              <a:buNone/>
            </a:pPr>
            <a:r>
              <a:rPr lang="en-GB" dirty="0" smtClean="0"/>
              <a:t>Floor slip test assessments</a:t>
            </a:r>
          </a:p>
          <a:p>
            <a:pPr marL="0" indent="0">
              <a:buNone/>
            </a:pPr>
            <a:r>
              <a:rPr lang="en-GB" dirty="0" smtClean="0"/>
              <a:t>Window safety assessments</a:t>
            </a:r>
          </a:p>
          <a:p>
            <a:pPr marL="0" indent="0">
              <a:buNone/>
            </a:pPr>
            <a:r>
              <a:rPr lang="en-GB" dirty="0" smtClean="0"/>
              <a:t>Fire risk assessments</a:t>
            </a:r>
          </a:p>
          <a:p>
            <a:pPr marL="0" indent="0">
              <a:buNone/>
            </a:pPr>
            <a:endParaRPr lang="en-GB" dirty="0" smtClean="0"/>
          </a:p>
          <a:p>
            <a:pPr marL="0" indent="0">
              <a:buNone/>
            </a:pPr>
            <a:endParaRPr lang="en-GB" dirty="0" smtClean="0"/>
          </a:p>
          <a:p>
            <a:pPr marL="0" indent="0">
              <a:buNone/>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769" y="2148882"/>
            <a:ext cx="3075436" cy="4273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945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935" y="1823005"/>
            <a:ext cx="8229600" cy="849312"/>
          </a:xfrm>
        </p:spPr>
        <p:txBody>
          <a:bodyPr/>
          <a:lstStyle/>
          <a:p>
            <a:pPr eaLnBrk="1" hangingPunct="1">
              <a:spcBef>
                <a:spcPct val="50000"/>
              </a:spcBef>
            </a:pPr>
            <a:r>
              <a:rPr lang="en-GB" altLang="en-US" dirty="0">
                <a:latin typeface="Arial" pitchFamily="34" charset="0"/>
              </a:rPr>
              <a:t>4: Maintenance</a:t>
            </a:r>
            <a:br>
              <a:rPr lang="en-GB" altLang="en-US" dirty="0">
                <a:latin typeface="Arial" pitchFamily="34" charset="0"/>
              </a:rPr>
            </a:br>
            <a:r>
              <a:rPr lang="en-GB" altLang="en-US" sz="1600" dirty="0">
                <a:latin typeface="Arial" pitchFamily="34" charset="0"/>
              </a:rPr>
              <a:t>Are assets, equipment and plant adequately maintained?</a:t>
            </a:r>
            <a:endParaRPr lang="en-GB" altLang="en-US" sz="1600" dirty="0">
              <a:latin typeface="Arial" pitchFamily="34" charset="0"/>
            </a:endParaRPr>
          </a:p>
        </p:txBody>
      </p:sp>
      <p:sp>
        <p:nvSpPr>
          <p:cNvPr id="3" name="Content Placeholder 2"/>
          <p:cNvSpPr>
            <a:spLocks noGrp="1"/>
          </p:cNvSpPr>
          <p:nvPr>
            <p:ph idx="1"/>
          </p:nvPr>
        </p:nvSpPr>
        <p:spPr>
          <a:xfrm>
            <a:off x="446567" y="2705026"/>
            <a:ext cx="8229600" cy="3610714"/>
          </a:xfrm>
        </p:spPr>
        <p:txBody>
          <a:bodyPr/>
          <a:lstStyle/>
          <a:p>
            <a:r>
              <a:rPr lang="en-GB" dirty="0" smtClean="0"/>
              <a:t>Asset registers equipment – MEMS </a:t>
            </a:r>
          </a:p>
          <a:p>
            <a:r>
              <a:rPr lang="en-GB" dirty="0" smtClean="0"/>
              <a:t>PPM schedules </a:t>
            </a:r>
          </a:p>
          <a:p>
            <a:r>
              <a:rPr lang="en-GB" dirty="0" smtClean="0"/>
              <a:t>Evidence of reactive maintenance</a:t>
            </a:r>
          </a:p>
          <a:p>
            <a:r>
              <a:rPr lang="en-GB" dirty="0" smtClean="0"/>
              <a:t>In service inspection LV electrical </a:t>
            </a:r>
            <a:r>
              <a:rPr lang="en-GB" dirty="0" smtClean="0"/>
              <a:t> / Inspection of fixed wiring / HV systems</a:t>
            </a:r>
          </a:p>
          <a:p>
            <a:r>
              <a:rPr lang="en-GB" dirty="0" smtClean="0"/>
              <a:t>Air handling maintenance schedules </a:t>
            </a:r>
          </a:p>
          <a:p>
            <a:r>
              <a:rPr lang="en-GB" dirty="0" smtClean="0"/>
              <a:t>Generator inspection</a:t>
            </a:r>
          </a:p>
          <a:p>
            <a:r>
              <a:rPr lang="en-GB" dirty="0" smtClean="0"/>
              <a:t>Lift inspections </a:t>
            </a:r>
          </a:p>
          <a:p>
            <a:r>
              <a:rPr lang="en-GB" dirty="0" smtClean="0"/>
              <a:t>Renal / endoscope RO water plant service records</a:t>
            </a:r>
          </a:p>
          <a:p>
            <a:r>
              <a:rPr lang="en-GB" dirty="0" smtClean="0"/>
              <a:t>WIAPS certifications for pipework alterations</a:t>
            </a:r>
          </a:p>
          <a:p>
            <a:r>
              <a:rPr lang="en-GB" dirty="0" smtClean="0"/>
              <a:t>CAFM work task requests to meet PPM</a:t>
            </a:r>
          </a:p>
          <a:p>
            <a:endParaRPr lang="en-GB" dirty="0"/>
          </a:p>
        </p:txBody>
      </p:sp>
    </p:spTree>
    <p:extLst>
      <p:ext uri="{BB962C8B-B14F-4D97-AF65-F5344CB8AC3E}">
        <p14:creationId xmlns:p14="http://schemas.microsoft.com/office/powerpoint/2010/main" val="2708133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935" y="1812372"/>
            <a:ext cx="8229600" cy="849312"/>
          </a:xfrm>
        </p:spPr>
        <p:txBody>
          <a:bodyPr/>
          <a:lstStyle/>
          <a:p>
            <a:r>
              <a:rPr lang="en-GB" dirty="0"/>
              <a:t>5. Training and Development</a:t>
            </a:r>
            <a:br>
              <a:rPr lang="en-GB" dirty="0"/>
            </a:br>
            <a:r>
              <a:rPr lang="en-GB" sz="1400" dirty="0"/>
              <a:t>Does the Organisation have an up to date training and development plan in place covering all relevant roles and responsibilities of staff, that meets all safety, technical and quality requirements?</a:t>
            </a:r>
          </a:p>
        </p:txBody>
      </p:sp>
      <p:sp>
        <p:nvSpPr>
          <p:cNvPr id="3" name="Content Placeholder 2"/>
          <p:cNvSpPr>
            <a:spLocks noGrp="1"/>
          </p:cNvSpPr>
          <p:nvPr>
            <p:ph idx="1"/>
          </p:nvPr>
        </p:nvSpPr>
        <p:spPr/>
        <p:txBody>
          <a:bodyPr/>
          <a:lstStyle/>
          <a:p>
            <a:r>
              <a:rPr lang="en-GB" dirty="0" smtClean="0"/>
              <a:t>Safety training needs analysis records</a:t>
            </a:r>
          </a:p>
          <a:p>
            <a:r>
              <a:rPr lang="en-GB" dirty="0" smtClean="0"/>
              <a:t>Induction on going face to face safety presentations  (Fire/H&amp;S)</a:t>
            </a:r>
          </a:p>
          <a:p>
            <a:r>
              <a:rPr lang="en-GB" dirty="0" smtClean="0"/>
              <a:t>Learning and development </a:t>
            </a:r>
          </a:p>
          <a:p>
            <a:r>
              <a:rPr lang="en-GB" dirty="0" smtClean="0"/>
              <a:t>Tool box talks EFM specific issues</a:t>
            </a:r>
          </a:p>
          <a:p>
            <a:r>
              <a:rPr lang="en-GB" dirty="0" smtClean="0"/>
              <a:t>Specific safety associated presentation for risk tasks : Radiation / waste management / Gas safety / sharps safety / confined space / contractor control / Conflict Resolution / </a:t>
            </a:r>
          </a:p>
          <a:p>
            <a:r>
              <a:rPr lang="en-GB" dirty="0" smtClean="0"/>
              <a:t>EXTERNAL NEBOSH certificate / Diploma / Institute of Noise / IOSH Managing Safety / Inst. Occupational Hygiene</a:t>
            </a:r>
          </a:p>
          <a:p>
            <a:r>
              <a:rPr lang="en-GB" dirty="0" smtClean="0"/>
              <a:t>Union Reps safety course qualifications</a:t>
            </a:r>
          </a:p>
          <a:p>
            <a:pPr marL="0" indent="0">
              <a:buNone/>
            </a:pPr>
            <a:endParaRPr lang="en-GB" dirty="0" smtClean="0"/>
          </a:p>
          <a:p>
            <a:endParaRPr lang="en-GB" dirty="0"/>
          </a:p>
        </p:txBody>
      </p:sp>
    </p:spTree>
    <p:extLst>
      <p:ext uri="{BB962C8B-B14F-4D97-AF65-F5344CB8AC3E}">
        <p14:creationId xmlns:p14="http://schemas.microsoft.com/office/powerpoint/2010/main" val="3719956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935" y="1823004"/>
            <a:ext cx="8229600" cy="849312"/>
          </a:xfrm>
        </p:spPr>
        <p:txBody>
          <a:bodyPr/>
          <a:lstStyle/>
          <a:p>
            <a:r>
              <a:rPr lang="en-GB" dirty="0"/>
              <a:t>6: Resilience, Emergency &amp; Business Continuity Planning</a:t>
            </a:r>
            <a:br>
              <a:rPr lang="en-GB" dirty="0"/>
            </a:br>
            <a:r>
              <a:rPr lang="en-GB" sz="1400" dirty="0"/>
              <a:t>Does the Organisation have resilience, emergency, business continuity and escalation plans which have been formulated and tested with the appropriately trained staff?</a:t>
            </a:r>
          </a:p>
        </p:txBody>
      </p:sp>
      <p:sp>
        <p:nvSpPr>
          <p:cNvPr id="3" name="Content Placeholder 2"/>
          <p:cNvSpPr>
            <a:spLocks noGrp="1"/>
          </p:cNvSpPr>
          <p:nvPr>
            <p:ph idx="1"/>
          </p:nvPr>
        </p:nvSpPr>
        <p:spPr>
          <a:xfrm>
            <a:off x="435935" y="3104706"/>
            <a:ext cx="8229600" cy="3101569"/>
          </a:xfrm>
        </p:spPr>
        <p:txBody>
          <a:bodyPr/>
          <a:lstStyle/>
          <a:p>
            <a:r>
              <a:rPr lang="en-GB" dirty="0" smtClean="0"/>
              <a:t>Meeting Emergency </a:t>
            </a:r>
            <a:r>
              <a:rPr lang="en-GB" dirty="0"/>
              <a:t>Preparedness, Resilience and Response (EPRR</a:t>
            </a:r>
            <a:r>
              <a:rPr lang="en-GB" dirty="0" smtClean="0"/>
              <a:t>)</a:t>
            </a:r>
          </a:p>
          <a:p>
            <a:r>
              <a:rPr lang="en-GB" dirty="0" smtClean="0"/>
              <a:t>Business Impact Assessments</a:t>
            </a:r>
          </a:p>
          <a:p>
            <a:r>
              <a:rPr lang="en-GB" dirty="0" smtClean="0"/>
              <a:t>Action cards SSD/MEMS/Accommodation/Soft FM/ Hard FM/</a:t>
            </a:r>
          </a:p>
          <a:p>
            <a:r>
              <a:rPr lang="en-GB" dirty="0" smtClean="0"/>
              <a:t>Documentation / Records associated with:</a:t>
            </a:r>
          </a:p>
          <a:p>
            <a:r>
              <a:rPr lang="en-GB" sz="1200" dirty="0"/>
              <a:t>Exercising</a:t>
            </a:r>
          </a:p>
          <a:p>
            <a:r>
              <a:rPr lang="en-GB" sz="1200" dirty="0"/>
              <a:t>Hazardous Materials (HAZMAT) and Chemical, biological, radiation and nuclear (CBRN)</a:t>
            </a:r>
          </a:p>
          <a:p>
            <a:r>
              <a:rPr lang="en-GB" sz="1200" dirty="0"/>
              <a:t>Infectious diseases</a:t>
            </a:r>
          </a:p>
          <a:p>
            <a:r>
              <a:rPr lang="en-GB" sz="1200" dirty="0"/>
              <a:t>Local Health Resilience Partnerships (LHRP)</a:t>
            </a:r>
          </a:p>
          <a:p>
            <a:r>
              <a:rPr lang="en-GB" sz="1200" dirty="0"/>
              <a:t>Pandemic influenza</a:t>
            </a:r>
          </a:p>
          <a:p>
            <a:r>
              <a:rPr lang="en-GB" sz="1200" dirty="0"/>
              <a:t>Severe weather (including cold weather, </a:t>
            </a:r>
            <a:r>
              <a:rPr lang="en-GB" sz="1200" dirty="0" err="1"/>
              <a:t>heatwave</a:t>
            </a:r>
            <a:r>
              <a:rPr lang="en-GB" sz="1200" dirty="0"/>
              <a:t> and flooding)</a:t>
            </a:r>
          </a:p>
          <a:p>
            <a:r>
              <a:rPr lang="en-GB" sz="1200" dirty="0"/>
              <a:t>Maps of England displaying geographical boundaries for NHS England, Public Health England (PHE), local health resilience partnerships and local resilience for a</a:t>
            </a:r>
          </a:p>
          <a:p>
            <a:r>
              <a:rPr lang="en-GB" sz="1200" dirty="0"/>
              <a:t>Preparing for industrial </a:t>
            </a:r>
            <a:r>
              <a:rPr lang="en-GB" sz="1200" dirty="0" smtClean="0"/>
              <a:t>action</a:t>
            </a:r>
          </a:p>
          <a:p>
            <a:endParaRPr lang="en-GB" sz="1200" dirty="0"/>
          </a:p>
          <a:p>
            <a:endParaRPr lang="en-GB" dirty="0"/>
          </a:p>
        </p:txBody>
      </p:sp>
    </p:spTree>
    <p:extLst>
      <p:ext uri="{BB962C8B-B14F-4D97-AF65-F5344CB8AC3E}">
        <p14:creationId xmlns:p14="http://schemas.microsoft.com/office/powerpoint/2010/main" val="2121905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670" y="1823004"/>
            <a:ext cx="8229600" cy="849312"/>
          </a:xfrm>
        </p:spPr>
        <p:txBody>
          <a:bodyPr/>
          <a:lstStyle/>
          <a:p>
            <a:r>
              <a:rPr lang="en-GB" dirty="0"/>
              <a:t>7: Review Process</a:t>
            </a:r>
            <a:br>
              <a:rPr lang="en-GB" dirty="0"/>
            </a:br>
            <a:r>
              <a:rPr lang="en-GB" sz="1400" dirty="0"/>
              <a:t>Is there a robust annual review process to assure compliance and effectiveness of relevant standards, policies and procedures?</a:t>
            </a:r>
          </a:p>
        </p:txBody>
      </p:sp>
      <p:sp>
        <p:nvSpPr>
          <p:cNvPr id="3" name="Content Placeholder 2"/>
          <p:cNvSpPr>
            <a:spLocks noGrp="1"/>
          </p:cNvSpPr>
          <p:nvPr>
            <p:ph idx="1"/>
          </p:nvPr>
        </p:nvSpPr>
        <p:spPr/>
        <p:txBody>
          <a:bodyPr/>
          <a:lstStyle/>
          <a:p>
            <a:r>
              <a:rPr lang="en-GB" dirty="0" smtClean="0"/>
              <a:t>Audit Strategy</a:t>
            </a:r>
          </a:p>
          <a:p>
            <a:r>
              <a:rPr lang="en-GB" dirty="0" smtClean="0"/>
              <a:t>Inspection / Audit Policy    </a:t>
            </a:r>
          </a:p>
          <a:p>
            <a:r>
              <a:rPr lang="en-GB" dirty="0" smtClean="0"/>
              <a:t>Audit plan</a:t>
            </a:r>
          </a:p>
          <a:p>
            <a:r>
              <a:rPr lang="en-GB" dirty="0" smtClean="0"/>
              <a:t>Task log records   </a:t>
            </a:r>
          </a:p>
          <a:p>
            <a:r>
              <a:rPr lang="en-GB" dirty="0" smtClean="0"/>
              <a:t>Action trackers</a:t>
            </a:r>
          </a:p>
          <a:p>
            <a:endParaRPr lang="en-GB" dirty="0" smtClean="0"/>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731" y="4813891"/>
            <a:ext cx="2986462" cy="1559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3279" r="3477"/>
          <a:stretch/>
        </p:blipFill>
        <p:spPr bwMode="auto">
          <a:xfrm>
            <a:off x="19287460" y="0"/>
            <a:ext cx="10132828"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3433" y="2914648"/>
            <a:ext cx="5151870" cy="3458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9061889"/>
      </p:ext>
    </p:extLst>
  </p:cSld>
  <p:clrMapOvr>
    <a:masterClrMapping/>
  </p:clrMapOvr>
</p:sld>
</file>

<file path=ppt/theme/theme1.xml><?xml version="1.0" encoding="utf-8"?>
<a:theme xmlns:a="http://schemas.openxmlformats.org/drawingml/2006/main" name="Southend brand powerpoint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EndDate xmlns="http://schemas.microsoft.com/sharepoint/v3/fields">2015-12-02T09:42:08+00:00</_EndDate>
    <PublishingContactNam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8BA4467FCE894A88D1E32605548D10" ma:contentTypeVersion="0" ma:contentTypeDescription="Create a new document." ma:contentTypeScope="" ma:versionID="2b797215183577719bb168d5f16ceec2">
  <xsd:schema xmlns:xsd="http://www.w3.org/2001/XMLSchema" xmlns:p="http://schemas.microsoft.com/office/2006/metadata/properties" xmlns:ns1="http://schemas.microsoft.com/sharepoint/v3" xmlns:ns2="http://schemas.microsoft.com/sharepoint/v3/fields" targetNamespace="http://schemas.microsoft.com/office/2006/metadata/properties" ma:root="true" ma:fieldsID="4ff3adee7ff43f838ef837b3207e3655" ns1:_="" ns2:_="">
    <xsd:import namespace="http://schemas.microsoft.com/sharepoint/v3"/>
    <xsd:import namespace="http://schemas.microsoft.com/sharepoint/v3/fields"/>
    <xsd:element name="properties">
      <xsd:complexType>
        <xsd:sequence>
          <xsd:element name="documentManagement">
            <xsd:complexType>
              <xsd:all>
                <xsd:element ref="ns1:PublishingContactName" minOccurs="0"/>
                <xsd:element ref="ns2:_End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ContactName" ma:index="10" nillable="true" ma:displayName="Contact Name" ma:internalName="PublishingContactName">
      <xsd:simpleType>
        <xsd:restriction base="dms:Text">
          <xsd:maxLength value="255"/>
        </xsd:restriction>
      </xsd:simple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_EndDate" ma:index="12" nillable="true" ma:displayName="End Date" ma:default="[today]" ma:format="DateTime" ma:internalName="_End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ma:index="13" ma:displayName="Subject"/>
        <xsd:element ref="dc:description" minOccurs="0" maxOccurs="1" ma:index="11" ma:displayName="Comments"/>
        <xsd:element name="keywords" minOccurs="0" maxOccurs="1" type="xsd:string" ma:index="9"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802233-9835-4873-8EFA-2BDC80197771}">
  <ds:schemaRefs>
    <ds:schemaRef ds:uri="http://www.w3.org/XML/1998/namespace"/>
    <ds:schemaRef ds:uri="http://schemas.microsoft.com/office/2006/documentManagement/types"/>
    <ds:schemaRef ds:uri="http://schemas.microsoft.com/office/2006/metadata/properties"/>
    <ds:schemaRef ds:uri="http://purl.org/dc/elements/1.1/"/>
    <ds:schemaRef ds:uri="http://purl.org/dc/terms/"/>
    <ds:schemaRef ds:uri="http://schemas.microsoft.com/sharepoint/v3/fields"/>
    <ds:schemaRef ds:uri="http://schemas.openxmlformats.org/package/2006/metadata/core-properties"/>
    <ds:schemaRef ds:uri="http://schemas.microsoft.com/sharepoint/v3"/>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85902749-55C3-447C-BCB3-C32322D3C8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58233640-AD6B-40E7-B1E1-8A3C300550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706</TotalTime>
  <Words>590</Words>
  <Application>Microsoft Office PowerPoint</Application>
  <PresentationFormat>On-screen Show (4:3)</PresentationFormat>
  <Paragraphs>103</Paragraphs>
  <Slides>11</Slides>
  <Notes>0</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Southend brand powerpoint template 1</vt:lpstr>
      <vt:lpstr>1_Custom Design</vt:lpstr>
      <vt:lpstr>2_Custom Design</vt:lpstr>
      <vt:lpstr>SH4: With regard to Health &amp; Safety at Work can the organisation evidence the following?</vt:lpstr>
      <vt:lpstr>Policy &amp; Procedures Does the Organisation have a current, approved Policy and an underpinning set of procedures that comply with relevant legislation and published guidance?</vt:lpstr>
      <vt:lpstr>Roles and Responsibilities Does the Organisation have appropriately qualified, competent and formally appointed people with clear descriptions of their role and responsibility which are well understood?</vt:lpstr>
      <vt:lpstr>Risk Assessment Has there been a risk assessment undertaken and any necessary risk mitigation strategies applied and regularly reviewed?</vt:lpstr>
      <vt:lpstr>Risk Assessment Evidence</vt:lpstr>
      <vt:lpstr>4: Maintenance Are assets, equipment and plant adequately maintained?</vt:lpstr>
      <vt:lpstr>5. Training and Development Does the Organisation have an up to date training and development plan in place covering all relevant roles and responsibilities of staff, that meets all safety, technical and quality requirements?</vt:lpstr>
      <vt:lpstr>6: Resilience, Emergency &amp; Business Continuity Planning Does the Organisation have resilience, emergency, business continuity and escalation plans which have been formulated and tested with the appropriately trained staff?</vt:lpstr>
      <vt:lpstr>7: Review Process Is there a robust annual review process to assure compliance and effectiveness of relevant standards, policies and procedures?</vt:lpstr>
      <vt:lpstr>8: Costed Action Plans If any ratings in this SAQ are 'inadequate' or 'requires moderate or minor improvement' are there risk assessed costed action plans in place to achieve compliance? Costs can be entered below.</vt:lpstr>
      <vt:lpstr>Continual improvement and beyond</vt:lpstr>
    </vt:vector>
  </TitlesOfParts>
  <Company>Southend Hospital NHS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creator>carly.harrison</dc:creator>
  <cp:lastModifiedBy>Stuckey, Lee</cp:lastModifiedBy>
  <cp:revision>46</cp:revision>
  <dcterms:created xsi:type="dcterms:W3CDTF">2009-08-05T10:46:42Z</dcterms:created>
  <dcterms:modified xsi:type="dcterms:W3CDTF">2016-07-27T13:30:01Z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SUHFT powerpoint template 1</vt:lpwstr>
  </property>
</Properties>
</file>