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0" r:id="rId10"/>
    <p:sldId id="263" r:id="rId11"/>
    <p:sldId id="264" r:id="rId12"/>
    <p:sldId id="265" r:id="rId13"/>
    <p:sldId id="266" r:id="rId14"/>
    <p:sldId id="268" r:id="rId15"/>
    <p:sldId id="269" r:id="rId16"/>
    <p:sldId id="272" r:id="rId17"/>
    <p:sldId id="273" r:id="rId18"/>
    <p:sldId id="274" r:id="rId19"/>
    <p:sldId id="277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4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2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3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5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8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7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5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8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8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0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9798-D95E-4BA6-AB21-7FEC2B9EF43F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4078-274C-46B2-8032-6C28F3009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6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744416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Premises Assurance Model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2014 version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SAQ S15 – Safe and compliant with well managed systems in relation to: Fire safety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2016 version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SAQ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Arial"/>
              </a:rPr>
              <a:t>SH14</a:t>
            </a:r>
            <a:r>
              <a:rPr lang="en-GB" sz="2000" b="1" dirty="0">
                <a:solidFill>
                  <a:srgbClr val="000000"/>
                </a:solidFill>
                <a:latin typeface="Arial"/>
              </a:rPr>
              <a:t>: With regard to Fire Safety can the organisation evidence the following?</a:t>
            </a:r>
            <a:r>
              <a:rPr lang="en-GB" sz="2000" dirty="0"/>
              <a:t> 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656184"/>
          </a:xfrm>
        </p:spPr>
        <p:txBody>
          <a:bodyPr>
            <a:normAutofit fontScale="70000" lnSpcReduction="20000"/>
          </a:bodyPr>
          <a:lstStyle/>
          <a:p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Jason Bolton</a:t>
            </a:r>
          </a:p>
          <a:p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Compliance Officer</a:t>
            </a:r>
            <a:endParaRPr lang="en-GB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0"/>
            <a:ext cx="9036496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1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en-GB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Maintenance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Was </a:t>
            </a: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previously Maintenance, Record Keeping and Asset Register</a:t>
            </a:r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assets, equipment and plant adequately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maintained?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GB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17 </a:t>
            </a: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the RR(FS)O 2005</a:t>
            </a: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2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>
              <a:buNone/>
            </a:pPr>
            <a:r>
              <a:rPr lang="en-GB" dirty="0" smtClean="0"/>
              <a:t>Fire hydrant testing records</a:t>
            </a:r>
          </a:p>
          <a:p>
            <a:pPr marL="0" indent="0">
              <a:buNone/>
            </a:pPr>
            <a:r>
              <a:rPr lang="en-GB" dirty="0" smtClean="0"/>
              <a:t>Fire extinguisher maintenance records</a:t>
            </a:r>
          </a:p>
          <a:p>
            <a:pPr marL="0" indent="0">
              <a:buNone/>
            </a:pPr>
            <a:r>
              <a:rPr lang="en-GB" dirty="0" smtClean="0"/>
              <a:t>Fire suppression maintenance records</a:t>
            </a:r>
          </a:p>
          <a:p>
            <a:pPr marL="0" indent="0">
              <a:buNone/>
            </a:pPr>
            <a:r>
              <a:rPr lang="en-GB" dirty="0" smtClean="0"/>
              <a:t>PPM log books</a:t>
            </a:r>
          </a:p>
          <a:p>
            <a:pPr marL="0" indent="0">
              <a:buNone/>
            </a:pPr>
            <a:r>
              <a:rPr lang="en-GB" dirty="0" smtClean="0"/>
              <a:t>Facilities maintenance screen shots</a:t>
            </a:r>
          </a:p>
          <a:p>
            <a:pPr marL="0" indent="0">
              <a:buNone/>
            </a:pPr>
            <a:r>
              <a:rPr lang="en-GB" dirty="0" smtClean="0"/>
              <a:t>Hose reel maintenance records?</a:t>
            </a:r>
          </a:p>
          <a:p>
            <a:pPr marL="0" indent="0">
              <a:buNone/>
            </a:pPr>
            <a:r>
              <a:rPr lang="en-GB" dirty="0" smtClean="0"/>
              <a:t>Commissioning certificates of new systems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5)Training and Development</a:t>
            </a:r>
            <a:r>
              <a:rPr lang="en-GB" dirty="0">
                <a:solidFill>
                  <a:srgbClr val="000000"/>
                </a:solidFill>
                <a:latin typeface="Arial"/>
              </a:rPr>
              <a:t/>
            </a:r>
            <a:br>
              <a:rPr lang="en-GB" dirty="0">
                <a:solidFill>
                  <a:srgbClr val="000000"/>
                </a:solidFill>
                <a:latin typeface="Arial"/>
              </a:rPr>
            </a:br>
            <a:r>
              <a:rPr lang="en-GB" sz="2200" dirty="0" smtClean="0">
                <a:solidFill>
                  <a:srgbClr val="000000"/>
                </a:solidFill>
                <a:latin typeface="Arial"/>
              </a:rPr>
              <a:t>Was previously Training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Does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the Organisation have an up to date training plan in place covering all relevant roles and responsibilities of staff, that meets all safety, technical and quality requirements?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sz="3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21 </a:t>
            </a:r>
            <a:r>
              <a:rPr lang="en-GB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the RR(FS)O 2005</a:t>
            </a:r>
          </a:p>
          <a:p>
            <a:pPr marL="0" lvl="0" indent="0">
              <a:buNone/>
            </a:pPr>
            <a:endParaRPr lang="en-GB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8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2431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9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>
              <a:buNone/>
            </a:pPr>
            <a:endParaRPr lang="en-GB" sz="74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Directorate </a:t>
            </a:r>
            <a:r>
              <a:rPr lang="en-GB" sz="7400" dirty="0">
                <a:solidFill>
                  <a:srgbClr val="000000"/>
                </a:solidFill>
                <a:latin typeface="Arial"/>
              </a:rPr>
              <a:t>training plan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CPD </a:t>
            </a: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training records and certificates</a:t>
            </a:r>
            <a:r>
              <a:rPr lang="en-GB" sz="74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Specific training 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Mandatory training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Appraisals and PDP's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Fire safety strategy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Hard copies of training records held by Compliance officer and in putted on to OLM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Fire response team training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Defend in situ training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Practical fire extinguisher training</a:t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>Vertical evacuation equipment </a:t>
            </a: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training</a:t>
            </a:r>
            <a:r>
              <a:rPr lang="en-GB" sz="74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Fire </a:t>
            </a:r>
            <a:r>
              <a:rPr lang="en-GB" sz="7400" dirty="0">
                <a:solidFill>
                  <a:srgbClr val="000000"/>
                </a:solidFill>
                <a:latin typeface="Arial"/>
              </a:rPr>
              <a:t>extinguisher </a:t>
            </a: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maintenance training</a:t>
            </a:r>
          </a:p>
          <a:p>
            <a:pPr marL="0" indent="0">
              <a:buNone/>
            </a:pP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Evacuation drill records</a:t>
            </a:r>
          </a:p>
          <a:p>
            <a:pPr marL="0" indent="0">
              <a:buNone/>
            </a:pPr>
            <a:r>
              <a:rPr lang="en-GB" sz="7400" dirty="0" smtClean="0">
                <a:solidFill>
                  <a:srgbClr val="000000"/>
                </a:solidFill>
                <a:latin typeface="Arial"/>
              </a:rPr>
              <a:t>Training matrix</a:t>
            </a:r>
            <a:r>
              <a:rPr lang="en-GB" sz="74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r>
              <a:rPr lang="en-GB" sz="74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7400" dirty="0">
                <a:solidFill>
                  <a:srgbClr val="000000"/>
                </a:solidFill>
                <a:latin typeface="Arial"/>
              </a:rPr>
            </a:br>
            <a:endParaRPr lang="en-GB" sz="7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</a:rPr>
              <a:t>6) 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Resilience, Emergency &amp;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B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usiness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C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ontinuity planning</a:t>
            </a:r>
            <a:r>
              <a:rPr lang="en-GB" dirty="0">
                <a:solidFill>
                  <a:srgbClr val="000000"/>
                </a:solidFill>
                <a:latin typeface="Arial"/>
              </a:rPr>
              <a:t/>
            </a:r>
            <a:br>
              <a:rPr lang="en-GB" dirty="0">
                <a:solidFill>
                  <a:srgbClr val="000000"/>
                </a:solidFill>
                <a:latin typeface="Arial"/>
              </a:rPr>
            </a:br>
            <a:r>
              <a:rPr lang="en-GB" dirty="0" smtClean="0">
                <a:solidFill>
                  <a:srgbClr val="000000"/>
                </a:solidFill>
                <a:latin typeface="Arial"/>
              </a:rPr>
              <a:t>Does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the Organisation have resilience, emergency, business continuity and escalation plans which have been formulated and tested with the appropriately trained staff?</a:t>
            </a:r>
          </a:p>
          <a:p>
            <a:pPr marL="0" lvl="0" indent="0">
              <a:buNone/>
            </a:pPr>
            <a:endParaRPr lang="en-GB" sz="3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11 </a:t>
            </a:r>
            <a:r>
              <a:rPr lang="en-GB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the RR(FS)O 2005</a:t>
            </a:r>
          </a:p>
          <a:p>
            <a:pPr marL="0" lvl="0" indent="0">
              <a:buNone/>
            </a:pPr>
            <a:endParaRPr lang="en-GB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  <a:endParaRPr lang="en-GB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70113"/>
            <a:ext cx="5904656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</a:rPr>
              <a:t>7) 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Review process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Is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there a robust annual review process to assure compliance and effectiveness of relevant standards, policies and procedures? </a:t>
            </a:r>
            <a:endParaRPr lang="en-GB" dirty="0" smtClean="0"/>
          </a:p>
          <a:p>
            <a:pPr marL="0" indent="0">
              <a:buNone/>
            </a:pPr>
            <a:endParaRPr lang="en-GB" sz="3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11 </a:t>
            </a:r>
            <a:r>
              <a:rPr lang="en-GB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the RR(FS)O 2005</a:t>
            </a:r>
          </a:p>
          <a:p>
            <a:pPr marL="0" lvl="0" indent="0">
              <a:buNone/>
            </a:pPr>
            <a:endParaRPr lang="en-GB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5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lvl="0" indent="0">
              <a:buNone/>
            </a:pPr>
            <a:r>
              <a:rPr lang="en-GB" sz="3000" dirty="0">
                <a:solidFill>
                  <a:srgbClr val="000000"/>
                </a:solidFill>
                <a:latin typeface="Arial"/>
              </a:rPr>
              <a:t>Recorded in E&amp;F governance/assurance report 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E&amp;F governance structure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E&amp;F governance steering group minutes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Annual PAM review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Internal audit reports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Internal fire audit from the Risk office</a:t>
            </a:r>
            <a:br>
              <a:rPr lang="en-GB" sz="3000" dirty="0">
                <a:solidFill>
                  <a:srgbClr val="000000"/>
                </a:solidFill>
                <a:latin typeface="Arial"/>
              </a:rPr>
            </a:br>
            <a:r>
              <a:rPr lang="en-GB" sz="3000" dirty="0">
                <a:solidFill>
                  <a:srgbClr val="000000"/>
                </a:solidFill>
                <a:latin typeface="Arial"/>
              </a:rPr>
              <a:t>External fire audits from SFRS</a:t>
            </a: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49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6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</a:rPr>
              <a:t>8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GB" b="1" dirty="0" err="1" smtClean="0">
                <a:solidFill>
                  <a:srgbClr val="000000"/>
                </a:solidFill>
                <a:latin typeface="Arial"/>
              </a:rPr>
              <a:t>Costed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A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ction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P</a:t>
            </a:r>
            <a:r>
              <a:rPr lang="en-GB" b="1" dirty="0" smtClean="0">
                <a:solidFill>
                  <a:srgbClr val="000000"/>
                </a:solidFill>
                <a:latin typeface="Arial"/>
              </a:rPr>
              <a:t>lans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0000"/>
                </a:solidFill>
                <a:latin typeface="Arial"/>
              </a:rPr>
              <a:t>Was previously action plans</a:t>
            </a:r>
            <a:r>
              <a:rPr lang="en-GB" sz="22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2200" dirty="0">
                <a:solidFill>
                  <a:srgbClr val="000000"/>
                </a:solidFill>
                <a:latin typeface="Arial"/>
              </a:rPr>
            </a:br>
            <a:endParaRPr lang="en-GB" sz="22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If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any ratings in this SAQ are 'inadequate' or 'requires moderate or minor improvement' are there risk assessed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costed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action plans in place to achieve compliance?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Costs can be entered below.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11 of the RR(FS)O 2005</a:t>
            </a: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6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>
              <a:buNone/>
            </a:pPr>
            <a:r>
              <a:rPr lang="en-GB" dirty="0" smtClean="0"/>
              <a:t>Pam action plan</a:t>
            </a:r>
          </a:p>
          <a:p>
            <a:pPr marL="0" indent="0">
              <a:buNone/>
            </a:pPr>
            <a:r>
              <a:rPr lang="en-GB" dirty="0" err="1" smtClean="0"/>
              <a:t>Datix</a:t>
            </a:r>
            <a:r>
              <a:rPr lang="en-GB" dirty="0" smtClean="0"/>
              <a:t> reports</a:t>
            </a:r>
          </a:p>
          <a:p>
            <a:pPr marL="0" indent="0">
              <a:buNone/>
            </a:pPr>
            <a:r>
              <a:rPr lang="en-GB" dirty="0" smtClean="0"/>
              <a:t>Risk assessments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latin typeface="Arial" pitchFamily="34" charset="0"/>
                <a:cs typeface="Arial" pitchFamily="34" charset="0"/>
              </a:rPr>
              <a:t>Can you provide evidence to satisfy the PAM criteria?</a:t>
            </a:r>
            <a:endParaRPr lang="en-GB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0"/>
            <a:ext cx="9034463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3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64472"/>
            <a:ext cx="5976900" cy="291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5517232"/>
            <a:ext cx="540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Any Questions ?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If the answer is </a:t>
            </a:r>
            <a:r>
              <a:rPr lang="en-GB" sz="4800" b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 then you are Non 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ompliant to an Article of the </a:t>
            </a:r>
            <a:r>
              <a:rPr lang="en-GB" sz="4800" b="1" dirty="0" smtClean="0">
                <a:latin typeface="Arial" pitchFamily="34" charset="0"/>
                <a:cs typeface="Arial" pitchFamily="34" charset="0"/>
              </a:rPr>
              <a:t>Regulatory Reform (Fire Safety) Order 2005</a:t>
            </a:r>
            <a:endParaRPr lang="en-GB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7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Procedures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en-GB" dirty="0">
                <a:latin typeface="Arial" pitchFamily="34" charset="0"/>
                <a:cs typeface="Arial" pitchFamily="34" charset="0"/>
              </a:rPr>
              <a:t>the Organisation have a current, approved Policy and an underpinning set of procedures that comply with relevant legislation and published guidance?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Article 11 of the RR(FS)O 2005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6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2431" y="15478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Fire strategy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Fire policy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Roles and </a:t>
            </a:r>
            <a:r>
              <a:rPr lang="en-GB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Does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Organisation have appropriately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qualified 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formally appointed people with clear descriptions of their role and responsibility which are well understood?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Arial" pitchFamily="34" charset="0"/>
                <a:cs typeface="Arial" pitchFamily="34" charset="0"/>
              </a:rPr>
              <a:t>Article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of the RR(FS)O 2005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8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Fire strategy</a:t>
            </a: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Fire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policy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Job descriptions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Qualification certificates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Letters of appointed </a:t>
            </a:r>
            <a:r>
              <a:rPr lang="en-GB" dirty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uthorised Persons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7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Arial"/>
              </a:rPr>
              <a:t>3: Risk Assessment</a:t>
            </a:r>
            <a:br>
              <a:rPr lang="en-GB" b="1" dirty="0">
                <a:solidFill>
                  <a:srgbClr val="000000"/>
                </a:solidFill>
                <a:latin typeface="Arial"/>
              </a:rPr>
            </a:br>
            <a:r>
              <a:rPr lang="en-GB" sz="2000" dirty="0" smtClean="0">
                <a:solidFill>
                  <a:srgbClr val="000000"/>
                </a:solidFill>
                <a:latin typeface="Arial"/>
              </a:rPr>
              <a:t>Was previously Statutory requirements and guidance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Has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there been a risk assessment undertaken and any necessary risk mitigation strategies applied and regularly reviewed? </a:t>
            </a:r>
            <a:endParaRPr lang="en-GB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GB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Article 9 of </a:t>
            </a: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RR(FS)O 2005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1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strategy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policy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Internal Audits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External Audits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 assessments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 service visits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9"/>
            <a:ext cx="90344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3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252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Premises Assurance Model  2014 version SAQ S15 – Safe and compliant with well managed systems in relation to: Fire safety  2016 version SAQ SH14: With regard to Fire Safety can the organisation evidence the following?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</vt:lpstr>
      <vt:lpstr>PowerPoint Presentation</vt:lpstr>
      <vt:lpstr>PowerPoint Presentation</vt:lpstr>
      <vt:lpstr>PowerPoint Presentation</vt:lpstr>
      <vt:lpstr>PowerPoint Presentation</vt:lpstr>
    </vt:vector>
  </TitlesOfParts>
  <Company>West Suffolk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Legionella awareness</dc:title>
  <dc:creator>Bolton Jason</dc:creator>
  <cp:lastModifiedBy>profile</cp:lastModifiedBy>
  <cp:revision>70</cp:revision>
  <dcterms:created xsi:type="dcterms:W3CDTF">2014-05-27T11:50:22Z</dcterms:created>
  <dcterms:modified xsi:type="dcterms:W3CDTF">2016-05-27T14:08:54Z</dcterms:modified>
</cp:coreProperties>
</file>