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5" r:id="rId8"/>
    <p:sldId id="271" r:id="rId9"/>
    <p:sldId id="272" r:id="rId10"/>
    <p:sldId id="346" r:id="rId11"/>
    <p:sldId id="262" r:id="rId12"/>
    <p:sldId id="263" r:id="rId13"/>
    <p:sldId id="264" r:id="rId14"/>
    <p:sldId id="266" r:id="rId15"/>
    <p:sldId id="269" r:id="rId16"/>
    <p:sldId id="349" r:id="rId17"/>
    <p:sldId id="273" r:id="rId18"/>
    <p:sldId id="348" r:id="rId19"/>
    <p:sldId id="270" r:id="rId20"/>
    <p:sldId id="267"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63" d="100"/>
          <a:sy n="63" d="100"/>
        </p:scale>
        <p:origin x="1380"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A8C443-44F6-421E-95FB-8150AE54E046}"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DCBC-EA8E-40AC-9EEE-2DFC6C17B214}"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8C443-44F6-421E-95FB-8150AE54E046}"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DCBC-EA8E-40AC-9EEE-2DFC6C17B21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A8C443-44F6-421E-95FB-8150AE54E046}"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DCBC-EA8E-40AC-9EEE-2DFC6C17B214}"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DB57A6F-A1B6-4967-800D-336D5EF65E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54268EC-1831-496B-95F0-1180DF2A64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97A208-5633-4ADF-9733-DA0045076656}"/>
              </a:ext>
            </a:extLst>
          </p:cNvPr>
          <p:cNvSpPr>
            <a:spLocks noGrp="1" noChangeArrowheads="1"/>
          </p:cNvSpPr>
          <p:nvPr>
            <p:ph type="sldNum" sz="quarter" idx="12"/>
          </p:nvPr>
        </p:nvSpPr>
        <p:spPr>
          <a:ln/>
        </p:spPr>
        <p:txBody>
          <a:bodyPr/>
          <a:lstStyle>
            <a:lvl1pPr>
              <a:defRPr/>
            </a:lvl1pPr>
          </a:lstStyle>
          <a:p>
            <a:fld id="{624B5F5D-AD77-409C-A79B-B52F2E3DDCA8}" type="slidenum">
              <a:rPr lang="en-GB" altLang="en-US"/>
              <a:pPr/>
              <a:t>‹#›</a:t>
            </a:fld>
            <a:endParaRPr lang="en-GB" altLang="en-US"/>
          </a:p>
        </p:txBody>
      </p:sp>
    </p:spTree>
    <p:extLst>
      <p:ext uri="{BB962C8B-B14F-4D97-AF65-F5344CB8AC3E}">
        <p14:creationId xmlns:p14="http://schemas.microsoft.com/office/powerpoint/2010/main" val="138177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A8C443-44F6-421E-95FB-8150AE54E046}"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DCBC-EA8E-40AC-9EEE-2DFC6C17B214}"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8C443-44F6-421E-95FB-8150AE54E046}"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DCBC-EA8E-40AC-9EEE-2DFC6C17B21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A8C443-44F6-421E-95FB-8150AE54E046}"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DDCBC-EA8E-40AC-9EEE-2DFC6C17B214}"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A8C443-44F6-421E-95FB-8150AE54E046}"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DDDCBC-EA8E-40AC-9EEE-2DFC6C17B214}"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A8C443-44F6-421E-95FB-8150AE54E046}"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DDDCBC-EA8E-40AC-9EEE-2DFC6C17B21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8C443-44F6-421E-95FB-8150AE54E046}" type="datetimeFigureOut">
              <a:rPr lang="en-GB" smtClean="0"/>
              <a:t>18/03/2020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DDDCBC-EA8E-40AC-9EEE-2DFC6C17B21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A8C443-44F6-421E-95FB-8150AE54E046}"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DDCBC-EA8E-40AC-9EEE-2DFC6C17B21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A8C443-44F6-421E-95FB-8150AE54E046}"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DDCBC-EA8E-40AC-9EEE-2DFC6C17B214}"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AA8C443-44F6-421E-95FB-8150AE54E046}" type="datetimeFigureOut">
              <a:rPr lang="en-GB" smtClean="0"/>
              <a:t>18/03/2020</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0DDDCBC-EA8E-40AC-9EEE-2DFC6C17B21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2996952"/>
            <a:ext cx="6400800" cy="2376264"/>
          </a:xfrm>
        </p:spPr>
        <p:txBody>
          <a:bodyPr/>
          <a:lstStyle/>
          <a:p>
            <a:pPr algn="ctr"/>
            <a:r>
              <a:rPr lang="en-GB" sz="2400" dirty="0"/>
              <a:t>WELCOME TO YOUR SESSION ON LABOUR &amp; BIRTH</a:t>
            </a:r>
          </a:p>
          <a:p>
            <a:pPr marL="342900" indent="-342900">
              <a:buFont typeface="Arial" pitchFamily="34" charset="0"/>
              <a:buChar char="•"/>
            </a:pPr>
            <a:r>
              <a:rPr lang="en-GB" dirty="0"/>
              <a:t>PROCESS OF LABOUR</a:t>
            </a:r>
          </a:p>
          <a:p>
            <a:pPr marL="342900" indent="-342900">
              <a:buFont typeface="Arial" pitchFamily="34" charset="0"/>
              <a:buChar char="•"/>
            </a:pPr>
            <a:r>
              <a:rPr lang="en-GB" dirty="0"/>
              <a:t>PAIN RELIEF</a:t>
            </a:r>
          </a:p>
          <a:p>
            <a:pPr marL="342900" indent="-342900">
              <a:buFont typeface="Arial" pitchFamily="34" charset="0"/>
              <a:buChar char="•"/>
            </a:pPr>
            <a:r>
              <a:rPr lang="en-GB" dirty="0"/>
              <a:t>WHEN TO GO TO HOSPITAL</a:t>
            </a:r>
          </a:p>
        </p:txBody>
      </p:sp>
      <p:sp>
        <p:nvSpPr>
          <p:cNvPr id="2" name="Title 1"/>
          <p:cNvSpPr>
            <a:spLocks noGrp="1"/>
          </p:cNvSpPr>
          <p:nvPr>
            <p:ph type="ctrTitle"/>
          </p:nvPr>
        </p:nvSpPr>
        <p:spPr>
          <a:xfrm>
            <a:off x="755576" y="692696"/>
            <a:ext cx="7772400" cy="1470025"/>
          </a:xfrm>
        </p:spPr>
        <p:txBody>
          <a:bodyPr/>
          <a:lstStyle/>
          <a:p>
            <a:pPr marL="182880" indent="0" algn="ctr">
              <a:buNone/>
            </a:pPr>
            <a:r>
              <a:rPr lang="en-GB" dirty="0"/>
              <a:t>BIRTH &amp; BEYOND</a:t>
            </a:r>
          </a:p>
        </p:txBody>
      </p:sp>
    </p:spTree>
    <p:extLst>
      <p:ext uri="{BB962C8B-B14F-4D97-AF65-F5344CB8AC3E}">
        <p14:creationId xmlns:p14="http://schemas.microsoft.com/office/powerpoint/2010/main" val="424908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C3B613F1-6C1E-4C4F-99B6-79C13D20D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392C882-4C1F-4788-8CD4-25F8B60D92CA}"/>
              </a:ext>
            </a:extLst>
          </p:cNvPr>
          <p:cNvSpPr txBox="1"/>
          <p:nvPr/>
        </p:nvSpPr>
        <p:spPr>
          <a:xfrm>
            <a:off x="20638" y="3357563"/>
            <a:ext cx="9144000" cy="4016375"/>
          </a:xfrm>
          <a:prstGeom prst="rect">
            <a:avLst/>
          </a:prstGeom>
          <a:noFill/>
        </p:spPr>
        <p:txBody>
          <a:bodyPr>
            <a:spAutoFit/>
          </a:bodyPr>
          <a:lstStyle/>
          <a:p>
            <a:pPr>
              <a:defRPr/>
            </a:pPr>
            <a:r>
              <a:rPr lang="en-GB" sz="2000" b="1" dirty="0">
                <a:solidFill>
                  <a:schemeClr val="accent4">
                    <a:lumMod val="10000"/>
                  </a:schemeClr>
                </a:solidFill>
                <a:cs typeface="Arial" charset="0"/>
              </a:rPr>
              <a:t>   Imagine…………</a:t>
            </a:r>
          </a:p>
          <a:p>
            <a:pPr>
              <a:defRPr/>
            </a:pPr>
            <a:endParaRPr lang="en-GB" sz="1400" dirty="0">
              <a:solidFill>
                <a:schemeClr val="accent4">
                  <a:lumMod val="10000"/>
                </a:schemeClr>
              </a:solidFill>
              <a:cs typeface="Arial" charset="0"/>
            </a:endParaRPr>
          </a:p>
          <a:p>
            <a:pPr algn="ctr">
              <a:defRPr/>
            </a:pPr>
            <a:r>
              <a:rPr lang="en-GB" sz="2000" dirty="0">
                <a:solidFill>
                  <a:schemeClr val="accent4">
                    <a:lumMod val="10000"/>
                  </a:schemeClr>
                </a:solidFill>
                <a:cs typeface="Arial" charset="0"/>
              </a:rPr>
              <a:t>Contractions (surges) are like waves – they ebb &amp; flow (come and go)</a:t>
            </a:r>
          </a:p>
          <a:p>
            <a:pPr>
              <a:defRPr/>
            </a:pPr>
            <a:endParaRPr lang="en-GB" sz="1400" dirty="0">
              <a:solidFill>
                <a:schemeClr val="accent4">
                  <a:lumMod val="10000"/>
                </a:schemeClr>
              </a:solidFill>
              <a:cs typeface="Arial" charset="0"/>
            </a:endParaRPr>
          </a:p>
          <a:p>
            <a:pPr>
              <a:defRPr/>
            </a:pPr>
            <a:r>
              <a:rPr lang="en-GB" dirty="0">
                <a:solidFill>
                  <a:schemeClr val="accent4">
                    <a:lumMod val="10000"/>
                  </a:schemeClr>
                </a:solidFill>
                <a:cs typeface="Arial" charset="0"/>
              </a:rPr>
              <a:t>Try to copy the rhythm of the waves…….</a:t>
            </a:r>
          </a:p>
          <a:p>
            <a:pPr>
              <a:defRPr/>
            </a:pPr>
            <a:endParaRPr lang="en-GB" sz="1050" dirty="0">
              <a:solidFill>
                <a:schemeClr val="accent4">
                  <a:lumMod val="10000"/>
                </a:schemeClr>
              </a:solidFill>
              <a:cs typeface="Arial" charset="0"/>
            </a:endParaRPr>
          </a:p>
          <a:p>
            <a:pPr marL="285750" indent="-285750">
              <a:buFontTx/>
              <a:buChar char="-"/>
              <a:defRPr/>
            </a:pPr>
            <a:r>
              <a:rPr lang="en-GB" dirty="0">
                <a:solidFill>
                  <a:schemeClr val="accent4">
                    <a:lumMod val="10000"/>
                  </a:schemeClr>
                </a:solidFill>
                <a:cs typeface="Arial" charset="0"/>
              </a:rPr>
              <a:t>Breath in slowly and deeply as you visualise the wave rolling onto the shore</a:t>
            </a:r>
          </a:p>
          <a:p>
            <a:pPr marL="285750" indent="-285750">
              <a:buFontTx/>
              <a:buChar char="-"/>
              <a:defRPr/>
            </a:pPr>
            <a:endParaRPr lang="en-GB" sz="200" dirty="0">
              <a:solidFill>
                <a:schemeClr val="accent4">
                  <a:lumMod val="10000"/>
                </a:schemeClr>
              </a:solidFill>
              <a:cs typeface="Arial" charset="0"/>
            </a:endParaRPr>
          </a:p>
          <a:p>
            <a:pPr marL="285750" indent="-285750">
              <a:buFontTx/>
              <a:buChar char="-"/>
              <a:defRPr/>
            </a:pPr>
            <a:r>
              <a:rPr lang="en-GB" dirty="0">
                <a:solidFill>
                  <a:schemeClr val="accent4">
                    <a:lumMod val="10000"/>
                  </a:schemeClr>
                </a:solidFill>
                <a:cs typeface="Arial" charset="0"/>
              </a:rPr>
              <a:t>Pause your breath for a few seconds</a:t>
            </a:r>
          </a:p>
          <a:p>
            <a:pPr marL="285750" indent="-285750">
              <a:buFontTx/>
              <a:buChar char="-"/>
              <a:defRPr/>
            </a:pPr>
            <a:endParaRPr lang="en-GB" sz="200" dirty="0">
              <a:solidFill>
                <a:schemeClr val="accent4">
                  <a:lumMod val="10000"/>
                </a:schemeClr>
              </a:solidFill>
              <a:cs typeface="Arial" charset="0"/>
            </a:endParaRPr>
          </a:p>
          <a:p>
            <a:pPr>
              <a:defRPr/>
            </a:pPr>
            <a:r>
              <a:rPr lang="en-GB" dirty="0">
                <a:solidFill>
                  <a:schemeClr val="accent4">
                    <a:lumMod val="10000"/>
                  </a:schemeClr>
                </a:solidFill>
                <a:cs typeface="Arial" charset="0"/>
              </a:rPr>
              <a:t>-   Slowly breath out as the wave rolls away from the shore</a:t>
            </a:r>
          </a:p>
          <a:p>
            <a:pPr>
              <a:defRPr/>
            </a:pPr>
            <a:endParaRPr lang="en-GB" sz="1050" dirty="0">
              <a:solidFill>
                <a:schemeClr val="accent4">
                  <a:lumMod val="10000"/>
                </a:schemeClr>
              </a:solidFill>
              <a:cs typeface="Arial" charset="0"/>
            </a:endParaRPr>
          </a:p>
          <a:p>
            <a:pPr algn="ctr">
              <a:defRPr/>
            </a:pPr>
            <a:r>
              <a:rPr lang="en-GB" dirty="0">
                <a:solidFill>
                  <a:schemeClr val="accent4">
                    <a:lumMod val="10000"/>
                  </a:schemeClr>
                </a:solidFill>
                <a:cs typeface="Arial" charset="0"/>
              </a:rPr>
              <a:t>As a contraction begins RELAX, breath in deeply &amp; slowly, then breath out slowly, continue breathing in &amp; out slowly and deeply until the surge passes.</a:t>
            </a:r>
          </a:p>
          <a:p>
            <a:pPr algn="ctr">
              <a:defRPr/>
            </a:pPr>
            <a:r>
              <a:rPr lang="en-GB" dirty="0">
                <a:solidFill>
                  <a:schemeClr val="accent4">
                    <a:lumMod val="10000"/>
                  </a:schemeClr>
                </a:solidFill>
                <a:cs typeface="Arial" charset="0"/>
              </a:rPr>
              <a:t>It helps if you close your eyes.</a:t>
            </a:r>
          </a:p>
          <a:p>
            <a:pPr algn="ctr">
              <a:defRPr/>
            </a:pPr>
            <a:endParaRPr lang="en-GB" dirty="0">
              <a:solidFill>
                <a:schemeClr val="accent4">
                  <a:lumMod val="10000"/>
                </a:schemeClr>
              </a:solidFill>
              <a:cs typeface="Arial" charset="0"/>
            </a:endParaRPr>
          </a:p>
          <a:p>
            <a:pPr>
              <a:defRPr/>
            </a:pPr>
            <a:endParaRPr lang="en-GB" dirty="0">
              <a:cs typeface="Arial" charset="0"/>
            </a:endParaRPr>
          </a:p>
        </p:txBody>
      </p:sp>
      <p:sp>
        <p:nvSpPr>
          <p:cNvPr id="6" name="TextBox 5">
            <a:extLst>
              <a:ext uri="{FF2B5EF4-FFF2-40B4-BE49-F238E27FC236}">
                <a16:creationId xmlns:a16="http://schemas.microsoft.com/office/drawing/2014/main" id="{1CAD80BA-60CC-4146-BA6A-7411A534EA9A}"/>
              </a:ext>
            </a:extLst>
          </p:cNvPr>
          <p:cNvSpPr txBox="1"/>
          <p:nvPr/>
        </p:nvSpPr>
        <p:spPr>
          <a:xfrm>
            <a:off x="0" y="115888"/>
            <a:ext cx="5940425" cy="769937"/>
          </a:xfrm>
          <a:prstGeom prst="rect">
            <a:avLst/>
          </a:prstGeom>
          <a:noFill/>
        </p:spPr>
        <p:txBody>
          <a:bodyPr>
            <a:spAutoFit/>
          </a:bodyPr>
          <a:lstStyle/>
          <a:p>
            <a:pPr>
              <a:defRPr/>
            </a:pPr>
            <a:r>
              <a:rPr lang="en-GB" sz="2200" b="1" dirty="0">
                <a:solidFill>
                  <a:schemeClr val="accent4">
                    <a:lumMod val="10000"/>
                  </a:schemeClr>
                </a:solidFill>
                <a:cs typeface="Arial" charset="0"/>
              </a:rPr>
              <a:t>How exciting labour is approaching and you will soon meet your baby!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6512511" cy="1143000"/>
          </a:xfrm>
        </p:spPr>
        <p:txBody>
          <a:bodyPr/>
          <a:lstStyle/>
          <a:p>
            <a:pPr marL="0" indent="0" algn="l">
              <a:buNone/>
            </a:pPr>
            <a:r>
              <a:rPr lang="en-GB" dirty="0"/>
              <a:t>Pain Relief</a:t>
            </a:r>
          </a:p>
        </p:txBody>
      </p:sp>
      <p:sp>
        <p:nvSpPr>
          <p:cNvPr id="3" name="Content Placeholder 2"/>
          <p:cNvSpPr>
            <a:spLocks noGrp="1"/>
          </p:cNvSpPr>
          <p:nvPr>
            <p:ph sz="quarter" idx="13"/>
          </p:nvPr>
        </p:nvSpPr>
        <p:spPr>
          <a:xfrm>
            <a:off x="611560" y="1412776"/>
            <a:ext cx="8136904" cy="5040560"/>
          </a:xfrm>
        </p:spPr>
        <p:txBody>
          <a:bodyPr/>
          <a:lstStyle/>
          <a:p>
            <a:pPr marL="45720" indent="0">
              <a:buNone/>
            </a:pPr>
            <a:r>
              <a:rPr lang="en-GB" u="sng" dirty="0"/>
              <a:t>Self-help techniques</a:t>
            </a:r>
            <a:r>
              <a:rPr lang="en-GB" dirty="0"/>
              <a:t>:</a:t>
            </a:r>
          </a:p>
          <a:p>
            <a:r>
              <a:rPr lang="en-GB" dirty="0"/>
              <a:t>Breathing techniques</a:t>
            </a:r>
          </a:p>
          <a:p>
            <a:r>
              <a:rPr lang="en-GB" dirty="0"/>
              <a:t>Massage</a:t>
            </a:r>
          </a:p>
          <a:p>
            <a:r>
              <a:rPr lang="en-GB" dirty="0"/>
              <a:t>Alternative positions</a:t>
            </a:r>
          </a:p>
          <a:p>
            <a:r>
              <a:rPr lang="en-GB" dirty="0"/>
              <a:t>TENS</a:t>
            </a:r>
          </a:p>
          <a:p>
            <a:pPr marL="45720" indent="0">
              <a:buNone/>
            </a:pPr>
            <a:r>
              <a:rPr lang="en-GB" u="sng" dirty="0"/>
              <a:t>Hydrotherapy (water)</a:t>
            </a:r>
            <a:r>
              <a:rPr lang="en-GB" dirty="0"/>
              <a:t>:</a:t>
            </a:r>
          </a:p>
          <a:p>
            <a:r>
              <a:rPr lang="en-GB" dirty="0"/>
              <a:t>Many women find water more relaxing         able to cope with labour pain better without need for stronger pain relief</a:t>
            </a:r>
          </a:p>
          <a:p>
            <a:r>
              <a:rPr lang="en-GB"/>
              <a:t>The </a:t>
            </a:r>
            <a:r>
              <a:rPr lang="en-GB" dirty="0"/>
              <a:t>water helps to support your weight</a:t>
            </a:r>
          </a:p>
        </p:txBody>
      </p:sp>
      <p:cxnSp>
        <p:nvCxnSpPr>
          <p:cNvPr id="5" name="Straight Arrow Connector 4"/>
          <p:cNvCxnSpPr/>
          <p:nvPr/>
        </p:nvCxnSpPr>
        <p:spPr>
          <a:xfrm>
            <a:off x="5868144" y="429309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28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6512511" cy="1143000"/>
          </a:xfrm>
        </p:spPr>
        <p:txBody>
          <a:bodyPr/>
          <a:lstStyle/>
          <a:p>
            <a:pPr marL="0" indent="0" algn="l">
              <a:buNone/>
            </a:pPr>
            <a:r>
              <a:rPr lang="en-GB" dirty="0" err="1"/>
              <a:t>Entonox</a:t>
            </a:r>
            <a:r>
              <a:rPr lang="en-GB" dirty="0"/>
              <a:t> (Gas &amp; Air)</a:t>
            </a:r>
          </a:p>
        </p:txBody>
      </p:sp>
      <p:sp>
        <p:nvSpPr>
          <p:cNvPr id="3" name="Content Placeholder 2"/>
          <p:cNvSpPr>
            <a:spLocks noGrp="1"/>
          </p:cNvSpPr>
          <p:nvPr>
            <p:ph sz="quarter" idx="13"/>
          </p:nvPr>
        </p:nvSpPr>
        <p:spPr>
          <a:xfrm>
            <a:off x="611560" y="1268760"/>
            <a:ext cx="7992888" cy="4968552"/>
          </a:xfrm>
        </p:spPr>
        <p:txBody>
          <a:bodyPr>
            <a:normAutofit/>
          </a:bodyPr>
          <a:lstStyle/>
          <a:p>
            <a:pPr marL="45720" indent="0">
              <a:buNone/>
            </a:pPr>
            <a:r>
              <a:rPr lang="en-GB" sz="1800" dirty="0"/>
              <a:t>A mixture of nitrous oxide and oxygen (Laughing Gas), which is inhaled through a </a:t>
            </a:r>
            <a:r>
              <a:rPr lang="en-GB" sz="1800" dirty="0" err="1"/>
              <a:t>mouthpeice</a:t>
            </a:r>
            <a:r>
              <a:rPr lang="en-GB" sz="1800" dirty="0"/>
              <a:t> during contractions.</a:t>
            </a:r>
          </a:p>
          <a:p>
            <a:pPr marL="45720" indent="0">
              <a:buNone/>
            </a:pPr>
            <a:r>
              <a:rPr lang="en-GB" sz="1800" dirty="0"/>
              <a:t>Advantages:</a:t>
            </a:r>
          </a:p>
          <a:p>
            <a:r>
              <a:rPr lang="en-GB" sz="1800" dirty="0"/>
              <a:t>You control how much gas you breathe in and how often it is taken</a:t>
            </a:r>
          </a:p>
          <a:p>
            <a:r>
              <a:rPr lang="en-GB" sz="1800" dirty="0"/>
              <a:t>It can be used at any time during labour and alongside other pain relief methods</a:t>
            </a:r>
          </a:p>
          <a:p>
            <a:r>
              <a:rPr lang="en-GB" sz="1800" dirty="0"/>
              <a:t>It has no harmful effects on baby</a:t>
            </a:r>
          </a:p>
          <a:p>
            <a:pPr marL="45720" indent="0">
              <a:buNone/>
            </a:pPr>
            <a:r>
              <a:rPr lang="en-GB" sz="1800" dirty="0"/>
              <a:t>Disadvantages:</a:t>
            </a:r>
          </a:p>
          <a:p>
            <a:r>
              <a:rPr lang="en-GB" sz="1800" dirty="0"/>
              <a:t>Some women feel dizzy, drunk, sick and/or out of control. However the effects wear off very quickly when you stop</a:t>
            </a:r>
          </a:p>
          <a:p>
            <a:pPr marL="45720" indent="0">
              <a:buNone/>
            </a:pPr>
            <a:r>
              <a:rPr lang="en-GB" sz="1800" dirty="0"/>
              <a:t>   breathing it</a:t>
            </a:r>
          </a:p>
          <a:p>
            <a:r>
              <a:rPr lang="en-GB" sz="1800" dirty="0"/>
              <a:t>It has very short lasting effects. Some women </a:t>
            </a:r>
          </a:p>
          <a:p>
            <a:pPr marL="45720" indent="0">
              <a:buNone/>
            </a:pPr>
            <a:r>
              <a:rPr lang="en-GB" sz="1800" dirty="0"/>
              <a:t>   feel that it is not enough to help alleviate the</a:t>
            </a:r>
          </a:p>
          <a:p>
            <a:pPr marL="45720" indent="0">
              <a:buNone/>
            </a:pPr>
            <a:r>
              <a:rPr lang="en-GB" sz="1800" dirty="0"/>
              <a:t>   pain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437112"/>
            <a:ext cx="3244679" cy="215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6512511" cy="1143000"/>
          </a:xfrm>
        </p:spPr>
        <p:txBody>
          <a:bodyPr/>
          <a:lstStyle/>
          <a:p>
            <a:pPr marL="0" indent="0" algn="l">
              <a:buNone/>
            </a:pPr>
            <a:r>
              <a:rPr lang="en-GB" dirty="0" err="1"/>
              <a:t>Pethidine</a:t>
            </a:r>
            <a:endParaRPr lang="en-GB" dirty="0"/>
          </a:p>
        </p:txBody>
      </p:sp>
      <p:sp>
        <p:nvSpPr>
          <p:cNvPr id="3" name="Content Placeholder 2"/>
          <p:cNvSpPr>
            <a:spLocks noGrp="1"/>
          </p:cNvSpPr>
          <p:nvPr>
            <p:ph sz="quarter" idx="13"/>
          </p:nvPr>
        </p:nvSpPr>
        <p:spPr>
          <a:xfrm>
            <a:off x="467544" y="1340768"/>
            <a:ext cx="8064896" cy="4968552"/>
          </a:xfrm>
        </p:spPr>
        <p:txBody>
          <a:bodyPr>
            <a:normAutofit/>
          </a:bodyPr>
          <a:lstStyle/>
          <a:p>
            <a:pPr marL="45720" indent="0">
              <a:buNone/>
            </a:pPr>
            <a:r>
              <a:rPr lang="en-GB" sz="1800" dirty="0" err="1"/>
              <a:t>Pethidine</a:t>
            </a:r>
            <a:r>
              <a:rPr lang="en-GB" sz="1800" dirty="0"/>
              <a:t> is a synthetic morphine like drug that can be given during labour by injection in the thigh/bum. Once given it takes about 15-20 minutes to become effective.</a:t>
            </a:r>
          </a:p>
          <a:p>
            <a:pPr marL="45720" indent="0">
              <a:buNone/>
            </a:pPr>
            <a:r>
              <a:rPr lang="en-GB" sz="1800" dirty="0"/>
              <a:t>Advantages:</a:t>
            </a:r>
          </a:p>
          <a:p>
            <a:r>
              <a:rPr lang="en-GB" sz="1800" dirty="0" err="1"/>
              <a:t>Pethidine</a:t>
            </a:r>
            <a:r>
              <a:rPr lang="en-GB" sz="1800" dirty="0"/>
              <a:t> can help you to feel more relaxed and comfortable. It may feel that the contractions become shorter</a:t>
            </a:r>
          </a:p>
          <a:p>
            <a:pPr marL="45720" indent="0">
              <a:buNone/>
            </a:pPr>
            <a:r>
              <a:rPr lang="en-GB" sz="1800" dirty="0"/>
              <a:t>Disadvantages:</a:t>
            </a:r>
          </a:p>
          <a:p>
            <a:r>
              <a:rPr lang="en-GB" sz="1800" dirty="0" err="1"/>
              <a:t>Occassionally</a:t>
            </a:r>
            <a:r>
              <a:rPr lang="en-GB" sz="1800" dirty="0"/>
              <a:t> women can experience disorientation and sickness. </a:t>
            </a:r>
            <a:r>
              <a:rPr lang="en-GB" sz="1800" dirty="0" err="1"/>
              <a:t>Pethidine</a:t>
            </a:r>
            <a:r>
              <a:rPr lang="en-GB" sz="1800" dirty="0"/>
              <a:t> is given alongside an anti-sickness drug</a:t>
            </a:r>
          </a:p>
          <a:p>
            <a:r>
              <a:rPr lang="en-GB" sz="1800" dirty="0"/>
              <a:t>Like most drugs, </a:t>
            </a:r>
            <a:r>
              <a:rPr lang="en-GB" sz="1800" dirty="0" err="1"/>
              <a:t>Pethidine</a:t>
            </a:r>
            <a:r>
              <a:rPr lang="en-GB" sz="1800" dirty="0"/>
              <a:t> does cross the placenta and may make baby feel sleepy for the first 24hours. For this reason </a:t>
            </a:r>
            <a:r>
              <a:rPr lang="en-GB" sz="1800" dirty="0" err="1"/>
              <a:t>Pethidine</a:t>
            </a:r>
            <a:r>
              <a:rPr lang="en-GB" sz="1800" dirty="0"/>
              <a:t> is </a:t>
            </a:r>
          </a:p>
          <a:p>
            <a:pPr marL="45720" indent="0">
              <a:buNone/>
            </a:pPr>
            <a:r>
              <a:rPr lang="en-GB" sz="1800" dirty="0"/>
              <a:t>   not given to women near the end of their labour.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460" y="4653136"/>
            <a:ext cx="15906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9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6512511" cy="1143000"/>
          </a:xfrm>
        </p:spPr>
        <p:txBody>
          <a:bodyPr/>
          <a:lstStyle/>
          <a:p>
            <a:pPr marL="0" indent="0" algn="l">
              <a:buNone/>
            </a:pPr>
            <a:r>
              <a:rPr lang="en-GB" dirty="0"/>
              <a:t>Epidural</a:t>
            </a:r>
          </a:p>
        </p:txBody>
      </p:sp>
      <p:sp>
        <p:nvSpPr>
          <p:cNvPr id="3" name="Content Placeholder 2"/>
          <p:cNvSpPr>
            <a:spLocks noGrp="1"/>
          </p:cNvSpPr>
          <p:nvPr>
            <p:ph sz="quarter" idx="13"/>
          </p:nvPr>
        </p:nvSpPr>
        <p:spPr>
          <a:xfrm>
            <a:off x="467544" y="1268760"/>
            <a:ext cx="8064896" cy="5328592"/>
          </a:xfrm>
        </p:spPr>
        <p:txBody>
          <a:bodyPr>
            <a:normAutofit fontScale="92500" lnSpcReduction="10000"/>
          </a:bodyPr>
          <a:lstStyle/>
          <a:p>
            <a:pPr marL="45720" indent="0">
              <a:buNone/>
            </a:pPr>
            <a:r>
              <a:rPr lang="en-GB" sz="1800" dirty="0"/>
              <a:t>A medical procedure carried out by an anaesthetist. The anaesthetist will explain the procedure and associated risks to you before carrying out the procedure. For an epidural you will need an intravenous drip to maintain your blood pressure.</a:t>
            </a:r>
          </a:p>
          <a:p>
            <a:pPr marL="45720" indent="0">
              <a:buNone/>
            </a:pPr>
            <a:r>
              <a:rPr lang="en-GB" sz="1800" dirty="0"/>
              <a:t>Advantages:</a:t>
            </a:r>
          </a:p>
          <a:p>
            <a:r>
              <a:rPr lang="en-GB" sz="1800" dirty="0"/>
              <a:t>An epidural will provide you with complete pain relief without causing complete numbness</a:t>
            </a:r>
          </a:p>
          <a:p>
            <a:r>
              <a:rPr lang="en-GB" sz="1800" dirty="0"/>
              <a:t>It allows you to rest</a:t>
            </a:r>
          </a:p>
          <a:p>
            <a:r>
              <a:rPr lang="en-GB" sz="1800" dirty="0"/>
              <a:t>Women with high blood pressure may benefit from an epidural as it lowers blood pressure</a:t>
            </a:r>
          </a:p>
          <a:p>
            <a:pPr marL="45720" indent="0">
              <a:buNone/>
            </a:pPr>
            <a:r>
              <a:rPr lang="en-GB" sz="1800" dirty="0"/>
              <a:t>Disadvantages:</a:t>
            </a:r>
          </a:p>
          <a:p>
            <a:r>
              <a:rPr lang="en-GB" sz="1800" dirty="0"/>
              <a:t>Your mobility will be limited, although you should still be able to move around the bed</a:t>
            </a:r>
          </a:p>
          <a:p>
            <a:r>
              <a:rPr lang="en-GB" sz="1800" dirty="0"/>
              <a:t>Occasionally epidurals do not completely work and may need to be reinserted</a:t>
            </a:r>
          </a:p>
          <a:p>
            <a:r>
              <a:rPr lang="en-GB" sz="1800" dirty="0"/>
              <a:t>You will need an IV drip and catheter in your bladder to drain the urine as you may not feel the need to go to the toilet</a:t>
            </a:r>
          </a:p>
          <a:p>
            <a:r>
              <a:rPr lang="en-GB" sz="1800" dirty="0"/>
              <a:t>There is an increased risk of needing a Forceps or </a:t>
            </a:r>
            <a:r>
              <a:rPr lang="en-GB" sz="1800" dirty="0" err="1"/>
              <a:t>Ventouse</a:t>
            </a:r>
            <a:r>
              <a:rPr lang="en-GB" sz="1800" dirty="0"/>
              <a:t> delivery.</a:t>
            </a:r>
          </a:p>
          <a:p>
            <a:r>
              <a:rPr lang="en-GB" sz="1800" dirty="0"/>
              <a:t>Very rarely there is a risk of infection and nerve damage.</a:t>
            </a:r>
          </a:p>
          <a:p>
            <a:endParaRPr lang="en-GB" sz="1800" dirty="0"/>
          </a:p>
          <a:p>
            <a:endParaRPr lang="en-GB" dirty="0"/>
          </a:p>
        </p:txBody>
      </p:sp>
    </p:spTree>
    <p:extLst>
      <p:ext uri="{BB962C8B-B14F-4D97-AF65-F5344CB8AC3E}">
        <p14:creationId xmlns:p14="http://schemas.microsoft.com/office/powerpoint/2010/main" val="208749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6512511" cy="1143000"/>
          </a:xfrm>
        </p:spPr>
        <p:txBody>
          <a:bodyPr/>
          <a:lstStyle/>
          <a:p>
            <a:pPr marL="0" indent="0" algn="l">
              <a:buNone/>
            </a:pPr>
            <a:r>
              <a:rPr lang="en-GB" dirty="0"/>
              <a:t>Plans for birth…</a:t>
            </a:r>
          </a:p>
        </p:txBody>
      </p:sp>
      <p:sp>
        <p:nvSpPr>
          <p:cNvPr id="3" name="Content Placeholder 2"/>
          <p:cNvSpPr>
            <a:spLocks noGrp="1"/>
          </p:cNvSpPr>
          <p:nvPr>
            <p:ph sz="quarter" idx="13"/>
          </p:nvPr>
        </p:nvSpPr>
        <p:spPr>
          <a:xfrm>
            <a:off x="611560" y="1628800"/>
            <a:ext cx="7632848" cy="4680520"/>
          </a:xfrm>
        </p:spPr>
        <p:txBody>
          <a:bodyPr/>
          <a:lstStyle/>
          <a:p>
            <a:pPr marL="45720" indent="0">
              <a:buNone/>
            </a:pPr>
            <a:r>
              <a:rPr lang="en-GB" dirty="0"/>
              <a:t>It is always a good idea to have thoughts and ideas for your labour &amp; delivery. The midwife will ask you your preferences/consent on the following things:</a:t>
            </a:r>
          </a:p>
          <a:p>
            <a:r>
              <a:rPr lang="en-GB" dirty="0"/>
              <a:t>Pain relief</a:t>
            </a:r>
          </a:p>
          <a:p>
            <a:r>
              <a:rPr lang="en-GB" dirty="0"/>
              <a:t>How you would like your placenta delivered?</a:t>
            </a:r>
          </a:p>
          <a:p>
            <a:r>
              <a:rPr lang="en-GB" dirty="0"/>
              <a:t>Are you happy for Vitamin K for baby?</a:t>
            </a:r>
          </a:p>
          <a:p>
            <a:r>
              <a:rPr lang="en-GB" dirty="0"/>
              <a:t>How are you going to feed baby?</a:t>
            </a:r>
          </a:p>
          <a:p>
            <a:r>
              <a:rPr lang="en-GB" dirty="0"/>
              <a:t>Are you happy to have students present?</a:t>
            </a:r>
          </a:p>
          <a:p>
            <a:endParaRPr lang="en-GB" dirty="0"/>
          </a:p>
          <a:p>
            <a:pPr marL="45720" indent="0">
              <a:buNone/>
            </a:pPr>
            <a:r>
              <a:rPr lang="en-GB" dirty="0"/>
              <a:t>There is a section at the back of your handheld notes for you to jot down some of these thoughts.</a:t>
            </a:r>
          </a:p>
        </p:txBody>
      </p:sp>
    </p:spTree>
    <p:extLst>
      <p:ext uri="{BB962C8B-B14F-4D97-AF65-F5344CB8AC3E}">
        <p14:creationId xmlns:p14="http://schemas.microsoft.com/office/powerpoint/2010/main" val="28137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2FD2-4E1D-4B6B-9A41-76B8130D466D}"/>
              </a:ext>
            </a:extLst>
          </p:cNvPr>
          <p:cNvSpPr>
            <a:spLocks noGrp="1"/>
          </p:cNvSpPr>
          <p:nvPr>
            <p:ph type="title"/>
          </p:nvPr>
        </p:nvSpPr>
        <p:spPr>
          <a:xfrm>
            <a:off x="457200" y="292100"/>
            <a:ext cx="8229600" cy="1049338"/>
          </a:xfrm>
        </p:spPr>
        <p:txBody>
          <a:bodyPr/>
          <a:lstStyle/>
          <a:p>
            <a:pPr>
              <a:defRPr/>
            </a:pPr>
            <a:r>
              <a:rPr lang="en-GB" dirty="0"/>
              <a:t>When things don’t go to plan…..</a:t>
            </a:r>
          </a:p>
        </p:txBody>
      </p:sp>
      <p:pic>
        <p:nvPicPr>
          <p:cNvPr id="56323" name="Picture 3">
            <a:extLst>
              <a:ext uri="{FF2B5EF4-FFF2-40B4-BE49-F238E27FC236}">
                <a16:creationId xmlns:a16="http://schemas.microsoft.com/office/drawing/2014/main" id="{DAD8A718-F37D-40D6-8063-01E0958ED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05038"/>
            <a:ext cx="2163762" cy="189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a:extLst>
              <a:ext uri="{FF2B5EF4-FFF2-40B4-BE49-F238E27FC236}">
                <a16:creationId xmlns:a16="http://schemas.microsoft.com/office/drawing/2014/main" id="{3DF6414F-F029-426E-AD17-1788D43BA091}"/>
              </a:ext>
            </a:extLst>
          </p:cNvPr>
          <p:cNvSpPr>
            <a:spLocks noGrp="1"/>
          </p:cNvSpPr>
          <p:nvPr>
            <p:ph idx="1"/>
          </p:nvPr>
        </p:nvSpPr>
        <p:spPr>
          <a:xfrm>
            <a:off x="250825" y="2205038"/>
            <a:ext cx="8713788" cy="4392612"/>
          </a:xfrm>
        </p:spPr>
        <p:txBody>
          <a:bodyPr/>
          <a:lstStyle/>
          <a:p>
            <a:pPr marL="0" indent="0">
              <a:buFontTx/>
              <a:buNone/>
              <a:defRPr/>
            </a:pPr>
            <a:r>
              <a:rPr lang="en-GB" dirty="0"/>
              <a:t>	</a:t>
            </a:r>
          </a:p>
          <a:p>
            <a:pPr marL="0" indent="0">
              <a:buFontTx/>
              <a:buNone/>
              <a:defRPr/>
            </a:pPr>
            <a:r>
              <a:rPr lang="en-GB" dirty="0"/>
              <a:t>			</a:t>
            </a:r>
          </a:p>
        </p:txBody>
      </p:sp>
      <p:pic>
        <p:nvPicPr>
          <p:cNvPr id="56324" name="Picture 4">
            <a:extLst>
              <a:ext uri="{FF2B5EF4-FFF2-40B4-BE49-F238E27FC236}">
                <a16:creationId xmlns:a16="http://schemas.microsoft.com/office/drawing/2014/main" id="{C26379DD-F119-480B-AE03-7357AA99E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4437063"/>
            <a:ext cx="27622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5" name="Picture 5">
            <a:extLst>
              <a:ext uri="{FF2B5EF4-FFF2-40B4-BE49-F238E27FC236}">
                <a16:creationId xmlns:a16="http://schemas.microsoft.com/office/drawing/2014/main" id="{515F6882-D1BF-4C52-8E34-A251EF3A3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271713"/>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6" name="Picture 6">
            <a:extLst>
              <a:ext uri="{FF2B5EF4-FFF2-40B4-BE49-F238E27FC236}">
                <a16:creationId xmlns:a16="http://schemas.microsoft.com/office/drawing/2014/main" id="{5196D6A9-8947-471F-8CF9-CEF211B0D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34657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7" name="Picture 7">
            <a:extLst>
              <a:ext uri="{FF2B5EF4-FFF2-40B4-BE49-F238E27FC236}">
                <a16:creationId xmlns:a16="http://schemas.microsoft.com/office/drawing/2014/main" id="{49ABAA8C-A3F2-4CCD-8399-8421A65BB4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400" y="4319588"/>
            <a:ext cx="2733675" cy="182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8" name="Picture 8">
            <a:extLst>
              <a:ext uri="{FF2B5EF4-FFF2-40B4-BE49-F238E27FC236}">
                <a16:creationId xmlns:a16="http://schemas.microsoft.com/office/drawing/2014/main" id="{AB23F12B-9574-4176-AA8E-0627362C50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9175" y="2271713"/>
            <a:ext cx="2755900" cy="172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21CA1C2A-63BF-4006-B4A1-31ECF60965A0}"/>
              </a:ext>
            </a:extLst>
          </p:cNvPr>
          <p:cNvSpPr txBox="1">
            <a:spLocks noChangeArrowheads="1"/>
          </p:cNvSpPr>
          <p:nvPr/>
        </p:nvSpPr>
        <p:spPr bwMode="auto">
          <a:xfrm>
            <a:off x="468313" y="1341438"/>
            <a:ext cx="8386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altLang="en-US" sz="1800"/>
              <a:t>       </a:t>
            </a:r>
            <a:r>
              <a:rPr lang="en-GB" altLang="en-US" sz="2400" b="1">
                <a:solidFill>
                  <a:srgbClr val="002060"/>
                </a:solidFill>
              </a:rPr>
              <a:t>Forceps                   Ventouse                  Caesarean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3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63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0B3D-122A-4538-ACAC-7D25D8BDE25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644FCBA-A70F-433D-98FF-475E657C06B2}"/>
              </a:ext>
            </a:extLst>
          </p:cNvPr>
          <p:cNvSpPr>
            <a:spLocks noGrp="1"/>
          </p:cNvSpPr>
          <p:nvPr>
            <p:ph sz="quarter" idx="13"/>
          </p:nvPr>
        </p:nvSpPr>
        <p:spPr/>
        <p:txBody>
          <a:bodyPr/>
          <a:lstStyle/>
          <a:p>
            <a:endParaRPr lang="en-GB"/>
          </a:p>
        </p:txBody>
      </p:sp>
    </p:spTree>
    <p:extLst>
      <p:ext uri="{BB962C8B-B14F-4D97-AF65-F5344CB8AC3E}">
        <p14:creationId xmlns:p14="http://schemas.microsoft.com/office/powerpoint/2010/main" val="92944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4CB8-516F-4027-A97D-D0175D9302BA}"/>
              </a:ext>
            </a:extLst>
          </p:cNvPr>
          <p:cNvSpPr>
            <a:spLocks noGrp="1"/>
          </p:cNvSpPr>
          <p:nvPr>
            <p:ph type="title"/>
          </p:nvPr>
        </p:nvSpPr>
        <p:spPr>
          <a:xfrm>
            <a:off x="0" y="-100013"/>
            <a:ext cx="9109075" cy="1384301"/>
          </a:xfrm>
        </p:spPr>
        <p:txBody>
          <a:bodyPr/>
          <a:lstStyle/>
          <a:p>
            <a:pPr algn="ctr">
              <a:defRPr/>
            </a:pPr>
            <a:r>
              <a:rPr lang="en-GB" sz="3600" dirty="0">
                <a:solidFill>
                  <a:schemeClr val="accent4">
                    <a:lumMod val="10000"/>
                  </a:schemeClr>
                </a:solidFill>
              </a:rPr>
              <a:t>As your baby’s birthday</a:t>
            </a:r>
            <a:br>
              <a:rPr lang="en-GB" sz="3600" dirty="0">
                <a:solidFill>
                  <a:schemeClr val="accent4">
                    <a:lumMod val="10000"/>
                  </a:schemeClr>
                </a:solidFill>
              </a:rPr>
            </a:br>
            <a:r>
              <a:rPr lang="en-GB" sz="3600" dirty="0">
                <a:solidFill>
                  <a:schemeClr val="accent4">
                    <a:lumMod val="10000"/>
                  </a:schemeClr>
                </a:solidFill>
              </a:rPr>
              <a:t>approaches …………</a:t>
            </a:r>
          </a:p>
        </p:txBody>
      </p:sp>
      <p:pic>
        <p:nvPicPr>
          <p:cNvPr id="20483" name="Picture 2">
            <a:extLst>
              <a:ext uri="{FF2B5EF4-FFF2-40B4-BE49-F238E27FC236}">
                <a16:creationId xmlns:a16="http://schemas.microsoft.com/office/drawing/2014/main" id="{0D86A130-E735-4AD5-BD6F-5EA19B3DEA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95513" y="1412875"/>
            <a:ext cx="4464050" cy="5195888"/>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08912" cy="1143000"/>
          </a:xfrm>
        </p:spPr>
        <p:txBody>
          <a:bodyPr/>
          <a:lstStyle/>
          <a:p>
            <a:pPr marL="0" indent="0" algn="l">
              <a:buNone/>
            </a:pPr>
            <a:r>
              <a:rPr lang="en-GB" dirty="0"/>
              <a:t>Initial time following birth</a:t>
            </a:r>
          </a:p>
        </p:txBody>
      </p:sp>
      <p:sp>
        <p:nvSpPr>
          <p:cNvPr id="3" name="Content Placeholder 2"/>
          <p:cNvSpPr>
            <a:spLocks noGrp="1"/>
          </p:cNvSpPr>
          <p:nvPr>
            <p:ph sz="quarter" idx="13"/>
          </p:nvPr>
        </p:nvSpPr>
        <p:spPr>
          <a:xfrm>
            <a:off x="611560" y="1556792"/>
            <a:ext cx="7488832" cy="4248472"/>
          </a:xfrm>
        </p:spPr>
        <p:txBody>
          <a:bodyPr/>
          <a:lstStyle/>
          <a:p>
            <a:r>
              <a:rPr lang="en-GB" dirty="0"/>
              <a:t>Dependant on type of delivery and delivery circumstances; baby or mum observations, stitches</a:t>
            </a:r>
          </a:p>
          <a:p>
            <a:r>
              <a:rPr lang="en-GB" dirty="0"/>
              <a:t>Uninterrupted skin-to-skin time and help with breastfeeding.</a:t>
            </a:r>
          </a:p>
          <a:p>
            <a:r>
              <a:rPr lang="en-GB" dirty="0"/>
              <a:t>Refreshments</a:t>
            </a:r>
          </a:p>
          <a:p>
            <a:r>
              <a:rPr lang="en-GB" dirty="0"/>
              <a:t>Time alone with your baby</a:t>
            </a:r>
          </a:p>
          <a:p>
            <a:r>
              <a:rPr lang="en-GB" dirty="0"/>
              <a:t>Shower/bath/wash</a:t>
            </a:r>
          </a:p>
          <a:p>
            <a:r>
              <a:rPr lang="en-GB" dirty="0"/>
              <a:t>Early discharge home</a:t>
            </a:r>
          </a:p>
          <a:p>
            <a:r>
              <a:rPr lang="en-GB" dirty="0"/>
              <a:t>Transfer to F11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89040"/>
            <a:ext cx="3779083" cy="252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2696"/>
            <a:ext cx="6512511" cy="1143000"/>
          </a:xfrm>
        </p:spPr>
        <p:txBody>
          <a:bodyPr/>
          <a:lstStyle/>
          <a:p>
            <a:pPr marL="0" indent="0" algn="ctr">
              <a:buNone/>
            </a:pPr>
            <a:r>
              <a:rPr lang="en-GB" dirty="0"/>
              <a:t>STAGES OF LABOUR</a:t>
            </a:r>
          </a:p>
        </p:txBody>
      </p:sp>
      <p:sp>
        <p:nvSpPr>
          <p:cNvPr id="3" name="Content Placeholder 2"/>
          <p:cNvSpPr>
            <a:spLocks noGrp="1"/>
          </p:cNvSpPr>
          <p:nvPr>
            <p:ph sz="quarter" idx="13"/>
          </p:nvPr>
        </p:nvSpPr>
        <p:spPr>
          <a:xfrm>
            <a:off x="1475656" y="2132856"/>
            <a:ext cx="6400800" cy="3888432"/>
          </a:xfrm>
        </p:spPr>
        <p:txBody>
          <a:bodyPr/>
          <a:lstStyle/>
          <a:p>
            <a:pPr marL="45720" indent="0">
              <a:buNone/>
            </a:pPr>
            <a:r>
              <a:rPr lang="en-GB" u="sng" dirty="0"/>
              <a:t>1</a:t>
            </a:r>
            <a:r>
              <a:rPr lang="en-GB" u="sng" baseline="30000" dirty="0"/>
              <a:t>ST</a:t>
            </a:r>
            <a:r>
              <a:rPr lang="en-GB" u="sng" dirty="0"/>
              <a:t> STAGE OF LABOUR</a:t>
            </a:r>
            <a:r>
              <a:rPr lang="en-GB" dirty="0"/>
              <a:t>: </a:t>
            </a:r>
            <a:r>
              <a:rPr lang="en-GB" sz="1600" dirty="0"/>
              <a:t>EFFACEMENT &amp; DILATION OF THE CERVIX. </a:t>
            </a:r>
          </a:p>
          <a:p>
            <a:r>
              <a:rPr lang="en-GB" sz="1600" dirty="0">
                <a:solidFill>
                  <a:srgbClr val="FF0000"/>
                </a:solidFill>
              </a:rPr>
              <a:t>LATENT PHASE</a:t>
            </a:r>
            <a:r>
              <a:rPr lang="en-GB" sz="1600" dirty="0"/>
              <a:t>: IRREGULAR CONTRACTIONS/TIGHTENINGS. SHORTENENING OF THE CERVIX</a:t>
            </a:r>
          </a:p>
          <a:p>
            <a:r>
              <a:rPr lang="en-GB" sz="1600" dirty="0">
                <a:solidFill>
                  <a:srgbClr val="FF0000"/>
                </a:solidFill>
              </a:rPr>
              <a:t>ACTIVE PHASE</a:t>
            </a:r>
            <a:r>
              <a:rPr lang="en-GB" sz="1600" dirty="0"/>
              <a:t>: REGULAR, RHYTHMIC CONTRACTIONS FROM 4CM DILATED UNTIL 10CM.</a:t>
            </a:r>
          </a:p>
          <a:p>
            <a:endParaRPr lang="en-GB" sz="1600" dirty="0"/>
          </a:p>
          <a:p>
            <a:pPr marL="45720" indent="0">
              <a:buNone/>
            </a:pPr>
            <a:r>
              <a:rPr lang="en-GB" u="sng" dirty="0"/>
              <a:t>2</a:t>
            </a:r>
            <a:r>
              <a:rPr lang="en-GB" u="sng" baseline="30000" dirty="0"/>
              <a:t>ND</a:t>
            </a:r>
            <a:r>
              <a:rPr lang="en-GB" u="sng" dirty="0"/>
              <a:t> STAGE OF LABOUR</a:t>
            </a:r>
            <a:r>
              <a:rPr lang="en-GB" dirty="0"/>
              <a:t>: </a:t>
            </a:r>
            <a:r>
              <a:rPr lang="en-GB" sz="1600" dirty="0"/>
              <a:t>FROM 10CM DILATED UNTIL BIRTH OF BABY. PUSHING STAGE.</a:t>
            </a:r>
          </a:p>
          <a:p>
            <a:pPr marL="45720" indent="0">
              <a:buNone/>
            </a:pPr>
            <a:endParaRPr lang="en-GB" sz="1600" dirty="0"/>
          </a:p>
          <a:p>
            <a:pPr marL="45720" indent="0">
              <a:buNone/>
            </a:pPr>
            <a:r>
              <a:rPr lang="en-GB" u="sng" dirty="0"/>
              <a:t>3</a:t>
            </a:r>
            <a:r>
              <a:rPr lang="en-GB" u="sng" baseline="30000" dirty="0"/>
              <a:t>RD</a:t>
            </a:r>
            <a:r>
              <a:rPr lang="en-GB" u="sng" dirty="0"/>
              <a:t> STAGE OF LABOUR</a:t>
            </a:r>
            <a:r>
              <a:rPr lang="en-GB" dirty="0"/>
              <a:t>: </a:t>
            </a:r>
            <a:r>
              <a:rPr lang="en-GB" sz="1600" dirty="0"/>
              <a:t>DELIVERY OF PLACENTA</a:t>
            </a:r>
            <a:endParaRPr lang="en-GB" dirty="0"/>
          </a:p>
        </p:txBody>
      </p:sp>
    </p:spTree>
    <p:extLst>
      <p:ext uri="{BB962C8B-B14F-4D97-AF65-F5344CB8AC3E}">
        <p14:creationId xmlns:p14="http://schemas.microsoft.com/office/powerpoint/2010/main" val="6129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992888" cy="1143000"/>
          </a:xfrm>
        </p:spPr>
        <p:txBody>
          <a:bodyPr/>
          <a:lstStyle/>
          <a:p>
            <a:pPr marL="0" indent="0" algn="l">
              <a:buNone/>
            </a:pPr>
            <a:r>
              <a:rPr lang="en-GB" dirty="0"/>
              <a:t>When to call the hospital… </a:t>
            </a:r>
          </a:p>
        </p:txBody>
      </p:sp>
      <p:sp>
        <p:nvSpPr>
          <p:cNvPr id="3" name="Content Placeholder 2"/>
          <p:cNvSpPr>
            <a:spLocks noGrp="1"/>
          </p:cNvSpPr>
          <p:nvPr>
            <p:ph sz="quarter" idx="13"/>
          </p:nvPr>
        </p:nvSpPr>
        <p:spPr>
          <a:xfrm>
            <a:off x="539552" y="1556792"/>
            <a:ext cx="7848872" cy="4320480"/>
          </a:xfrm>
        </p:spPr>
        <p:txBody>
          <a:bodyPr/>
          <a:lstStyle/>
          <a:p>
            <a:r>
              <a:rPr lang="en-GB" dirty="0"/>
              <a:t>If you feel a trickle or gush of fluid, with or without any pain</a:t>
            </a:r>
          </a:p>
          <a:p>
            <a:r>
              <a:rPr lang="en-GB" dirty="0"/>
              <a:t>When you are experiencing contractions every 5 minutes, lasting 60 seconds, even if the pain is mostly/all in your back</a:t>
            </a:r>
          </a:p>
          <a:p>
            <a:r>
              <a:rPr lang="en-GB" dirty="0"/>
              <a:t>If you feel a bearing down/pushing feeling in your rectum</a:t>
            </a:r>
          </a:p>
          <a:p>
            <a:r>
              <a:rPr lang="en-GB" dirty="0"/>
              <a:t>If you’re concerned about baby’s movements</a:t>
            </a:r>
          </a:p>
          <a:p>
            <a:r>
              <a:rPr lang="en-GB" dirty="0"/>
              <a:t>If you have a raised temperature and/or persistent cough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869160"/>
            <a:ext cx="2848057" cy="188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6512511" cy="1143000"/>
          </a:xfrm>
        </p:spPr>
        <p:txBody>
          <a:bodyPr/>
          <a:lstStyle/>
          <a:p>
            <a:pPr marL="0" indent="0" algn="ctr">
              <a:buNone/>
            </a:pPr>
            <a:r>
              <a:rPr lang="en-GB" dirty="0"/>
              <a:t>The End</a:t>
            </a:r>
          </a:p>
        </p:txBody>
      </p:sp>
      <p:sp>
        <p:nvSpPr>
          <p:cNvPr id="3" name="Content Placeholder 2"/>
          <p:cNvSpPr>
            <a:spLocks noGrp="1"/>
          </p:cNvSpPr>
          <p:nvPr>
            <p:ph sz="quarter" idx="13"/>
          </p:nvPr>
        </p:nvSpPr>
        <p:spPr>
          <a:xfrm>
            <a:off x="1187624" y="1916832"/>
            <a:ext cx="6400800" cy="3474720"/>
          </a:xfrm>
        </p:spPr>
        <p:txBody>
          <a:bodyPr/>
          <a:lstStyle/>
          <a:p>
            <a:pPr marL="45720" indent="0" algn="ctr">
              <a:buNone/>
            </a:pPr>
            <a:r>
              <a:rPr lang="en-GB" dirty="0"/>
              <a:t>Thank you for attending this session, we hope you have found it interesting.</a:t>
            </a:r>
          </a:p>
          <a:p>
            <a:pPr marL="45720" indent="0" algn="ctr">
              <a:buNone/>
            </a:pPr>
            <a:endParaRPr lang="en-GB" dirty="0"/>
          </a:p>
          <a:p>
            <a:pPr marL="45720" indent="0" algn="ctr">
              <a:buNone/>
            </a:pPr>
            <a:r>
              <a:rPr lang="en-GB">
                <a:sym typeface="Wingdings" pitchFamily="2" charset="2"/>
              </a:rPr>
              <a:t></a:t>
            </a:r>
            <a:endParaRPr lang="en-GB" dirty="0"/>
          </a:p>
        </p:txBody>
      </p:sp>
    </p:spTree>
    <p:extLst>
      <p:ext uri="{BB962C8B-B14F-4D97-AF65-F5344CB8AC3E}">
        <p14:creationId xmlns:p14="http://schemas.microsoft.com/office/powerpoint/2010/main" val="164851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6512511" cy="1143000"/>
          </a:xfrm>
        </p:spPr>
        <p:txBody>
          <a:bodyPr/>
          <a:lstStyle/>
          <a:p>
            <a:pPr marL="0" indent="0" algn="l">
              <a:buNone/>
            </a:pPr>
            <a:r>
              <a:rPr lang="en-GB" dirty="0"/>
              <a:t>1</a:t>
            </a:r>
            <a:r>
              <a:rPr lang="en-GB" baseline="30000" dirty="0"/>
              <a:t>st</a:t>
            </a:r>
            <a:r>
              <a:rPr lang="en-GB" dirty="0"/>
              <a:t> Stage</a:t>
            </a:r>
          </a:p>
        </p:txBody>
      </p:sp>
      <p:sp>
        <p:nvSpPr>
          <p:cNvPr id="3" name="Content Placeholder 2"/>
          <p:cNvSpPr>
            <a:spLocks noGrp="1"/>
          </p:cNvSpPr>
          <p:nvPr>
            <p:ph sz="quarter" idx="13"/>
          </p:nvPr>
        </p:nvSpPr>
        <p:spPr>
          <a:xfrm>
            <a:off x="539552" y="1484784"/>
            <a:ext cx="7264896" cy="5040560"/>
          </a:xfrm>
        </p:spPr>
        <p:txBody>
          <a:bodyPr>
            <a:normAutofit fontScale="92500" lnSpcReduction="20000"/>
          </a:bodyPr>
          <a:lstStyle/>
          <a:p>
            <a:pPr marL="45720" indent="0">
              <a:buNone/>
            </a:pPr>
            <a:r>
              <a:rPr lang="en-GB" sz="2000" dirty="0"/>
              <a:t>The 1</a:t>
            </a:r>
            <a:r>
              <a:rPr lang="en-GB" sz="2000" baseline="30000" dirty="0"/>
              <a:t>st</a:t>
            </a:r>
            <a:r>
              <a:rPr lang="en-GB" sz="2000" dirty="0"/>
              <a:t> stage of labour is divided into 2 phases:</a:t>
            </a:r>
          </a:p>
          <a:p>
            <a:pPr marL="45720" indent="0">
              <a:buNone/>
            </a:pPr>
            <a:endParaRPr lang="en-GB" sz="2000" dirty="0"/>
          </a:p>
          <a:p>
            <a:pPr marL="45720" indent="0">
              <a:buNone/>
            </a:pPr>
            <a:r>
              <a:rPr lang="en-GB" sz="2000" dirty="0"/>
              <a:t>LATENT PHASE - The cervix is changing – softening, thinning, shortening </a:t>
            </a:r>
          </a:p>
          <a:p>
            <a:r>
              <a:rPr lang="en-GB" sz="2000" dirty="0"/>
              <a:t>Irregular Contractions</a:t>
            </a:r>
          </a:p>
          <a:p>
            <a:r>
              <a:rPr lang="en-GB" sz="2000" dirty="0"/>
              <a:t>Can Stop and start</a:t>
            </a:r>
          </a:p>
          <a:p>
            <a:r>
              <a:rPr lang="en-GB" sz="2000" dirty="0"/>
              <a:t>Can last several days!!!!!!</a:t>
            </a:r>
          </a:p>
          <a:p>
            <a:r>
              <a:rPr lang="en-GB" sz="2000" dirty="0"/>
              <a:t>Home is the best place at this time</a:t>
            </a:r>
          </a:p>
          <a:p>
            <a:r>
              <a:rPr lang="en-GB" sz="2000" dirty="0"/>
              <a:t>Preparation: eating &amp; drinking, being mobile </a:t>
            </a:r>
          </a:p>
          <a:p>
            <a:r>
              <a:rPr lang="en-GB" sz="2000" dirty="0"/>
              <a:t>Distraction: bath, TENS</a:t>
            </a:r>
          </a:p>
          <a:p>
            <a:pPr marL="45720" indent="0">
              <a:buNone/>
            </a:pPr>
            <a:endParaRPr lang="en-GB" sz="2000" dirty="0"/>
          </a:p>
          <a:p>
            <a:pPr marL="45720" indent="0">
              <a:buNone/>
            </a:pPr>
            <a:r>
              <a:rPr lang="en-GB" sz="2000" dirty="0"/>
              <a:t>ACTIVE PHASE - cervix has dilated to more than 4cm.</a:t>
            </a:r>
          </a:p>
          <a:p>
            <a:r>
              <a:rPr lang="en-GB" sz="2000" dirty="0"/>
              <a:t>Regular, rhythmic, (painful) contractions</a:t>
            </a:r>
          </a:p>
          <a:p>
            <a:r>
              <a:rPr lang="en-GB" sz="2000" dirty="0"/>
              <a:t>Established labour to full dilation is usually between 6 and 12 hours</a:t>
            </a:r>
          </a:p>
          <a:p>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7" y="2780928"/>
            <a:ext cx="16287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6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512511" cy="1143000"/>
          </a:xfrm>
        </p:spPr>
        <p:txBody>
          <a:bodyPr/>
          <a:lstStyle/>
          <a:p>
            <a:pPr marL="0" indent="0" algn="l">
              <a:buNone/>
            </a:pPr>
            <a:r>
              <a:rPr lang="en-GB" dirty="0"/>
              <a:t>Positions for labour</a:t>
            </a:r>
          </a:p>
        </p:txBody>
      </p:sp>
      <p:sp>
        <p:nvSpPr>
          <p:cNvPr id="5" name="Content Placeholder 4"/>
          <p:cNvSpPr>
            <a:spLocks noGrp="1"/>
          </p:cNvSpPr>
          <p:nvPr>
            <p:ph sz="quarter" idx="13"/>
          </p:nvPr>
        </p:nvSpPr>
        <p:spPr>
          <a:xfrm>
            <a:off x="611560" y="1356966"/>
            <a:ext cx="6400800" cy="825272"/>
          </a:xfrm>
        </p:spPr>
        <p:txBody>
          <a:bodyPr>
            <a:normAutofit/>
          </a:bodyPr>
          <a:lstStyle/>
          <a:p>
            <a:pPr marL="45720" indent="0">
              <a:buNone/>
            </a:pPr>
            <a:r>
              <a:rPr lang="en-GB" sz="1800" dirty="0"/>
              <a:t>Kneeling: relieves back pain &amp; helps baby to rotate from back to back position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63252"/>
            <a:ext cx="18288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433" y="2214230"/>
            <a:ext cx="16192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932" y="2614280"/>
            <a:ext cx="20288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7584" y="3964414"/>
            <a:ext cx="7272808" cy="646331"/>
          </a:xfrm>
          <a:prstGeom prst="rect">
            <a:avLst/>
          </a:prstGeom>
          <a:noFill/>
        </p:spPr>
        <p:txBody>
          <a:bodyPr wrap="square" rtlCol="0">
            <a:spAutoFit/>
          </a:bodyPr>
          <a:lstStyle/>
          <a:p>
            <a:r>
              <a:rPr lang="en-GB" dirty="0"/>
              <a:t>Walking; Standing &amp; Leaning: helps stimulate effective contractions &amp; works with gravity</a:t>
            </a:r>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534" y="4797152"/>
            <a:ext cx="14668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158" y="4816202"/>
            <a:ext cx="6858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3825" y="4763814"/>
            <a:ext cx="11334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74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3568" y="332657"/>
            <a:ext cx="5637010" cy="504056"/>
          </a:xfrm>
        </p:spPr>
        <p:txBody>
          <a:bodyPr>
            <a:normAutofit/>
          </a:bodyPr>
          <a:lstStyle/>
          <a:p>
            <a:r>
              <a:rPr lang="en-GB" sz="1800" dirty="0"/>
              <a:t>Sitting: allows rest between contractions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980727"/>
            <a:ext cx="1698925" cy="177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052734"/>
            <a:ext cx="16097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131227"/>
            <a:ext cx="17907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5" y="2996952"/>
            <a:ext cx="7047285" cy="369332"/>
          </a:xfrm>
          <a:prstGeom prst="rect">
            <a:avLst/>
          </a:prstGeom>
          <a:noFill/>
        </p:spPr>
        <p:txBody>
          <a:bodyPr wrap="square" rtlCol="0">
            <a:spAutoFit/>
          </a:bodyPr>
          <a:lstStyle/>
          <a:p>
            <a:r>
              <a:rPr lang="en-GB" dirty="0"/>
              <a:t>Squatting: opens pelvis to provide baby more room &amp; aids gravity</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251" y="3933056"/>
            <a:ext cx="14954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1394" y="3861048"/>
            <a:ext cx="10763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05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512511" cy="1143000"/>
          </a:xfrm>
        </p:spPr>
        <p:txBody>
          <a:bodyPr/>
          <a:lstStyle/>
          <a:p>
            <a:pPr marL="0" indent="0" algn="l">
              <a:buNone/>
            </a:pPr>
            <a:r>
              <a:rPr lang="en-GB" dirty="0"/>
              <a:t>2</a:t>
            </a:r>
            <a:r>
              <a:rPr lang="en-GB" baseline="30000" dirty="0"/>
              <a:t>nd</a:t>
            </a:r>
            <a:r>
              <a:rPr lang="en-GB" dirty="0"/>
              <a:t> Stage</a:t>
            </a:r>
          </a:p>
        </p:txBody>
      </p:sp>
      <p:sp>
        <p:nvSpPr>
          <p:cNvPr id="3" name="Content Placeholder 2"/>
          <p:cNvSpPr>
            <a:spLocks noGrp="1"/>
          </p:cNvSpPr>
          <p:nvPr>
            <p:ph sz="quarter" idx="13"/>
          </p:nvPr>
        </p:nvSpPr>
        <p:spPr>
          <a:xfrm>
            <a:off x="827584" y="1772816"/>
            <a:ext cx="6400800" cy="3474720"/>
          </a:xfrm>
        </p:spPr>
        <p:txBody>
          <a:bodyPr/>
          <a:lstStyle/>
          <a:p>
            <a:r>
              <a:rPr lang="en-GB" dirty="0"/>
              <a:t>From 10cm dilated</a:t>
            </a:r>
          </a:p>
          <a:p>
            <a:r>
              <a:rPr lang="en-GB" dirty="0"/>
              <a:t>Pushing stage</a:t>
            </a:r>
          </a:p>
          <a:p>
            <a:r>
              <a:rPr lang="en-GB" dirty="0"/>
              <a:t>Can take up to 2 hours</a:t>
            </a:r>
          </a:p>
          <a:p>
            <a:r>
              <a:rPr lang="en-GB" dirty="0"/>
              <a:t>Stretching of the perineum (area of skin between vagina and anus)</a:t>
            </a:r>
          </a:p>
          <a:p>
            <a:r>
              <a:rPr lang="en-GB" dirty="0"/>
              <a:t>The midwife may ask you to stop pushing and breathe/pant or blow instead</a:t>
            </a:r>
          </a:p>
          <a:p>
            <a:endParaRPr lang="en-GB" dirty="0"/>
          </a:p>
        </p:txBody>
      </p:sp>
    </p:spTree>
    <p:extLst>
      <p:ext uri="{BB962C8B-B14F-4D97-AF65-F5344CB8AC3E}">
        <p14:creationId xmlns:p14="http://schemas.microsoft.com/office/powerpoint/2010/main" val="164017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512511" cy="1143000"/>
          </a:xfrm>
        </p:spPr>
        <p:txBody>
          <a:bodyPr/>
          <a:lstStyle/>
          <a:p>
            <a:pPr marL="0" indent="0" algn="l">
              <a:buNone/>
            </a:pPr>
            <a:r>
              <a:rPr lang="en-GB" dirty="0"/>
              <a:t>3</a:t>
            </a:r>
            <a:r>
              <a:rPr lang="en-GB" baseline="30000" dirty="0"/>
              <a:t>rd</a:t>
            </a:r>
            <a:r>
              <a:rPr lang="en-GB" dirty="0"/>
              <a:t> Stage</a:t>
            </a:r>
          </a:p>
        </p:txBody>
      </p:sp>
      <p:sp>
        <p:nvSpPr>
          <p:cNvPr id="3" name="Content Placeholder 2"/>
          <p:cNvSpPr>
            <a:spLocks noGrp="1"/>
          </p:cNvSpPr>
          <p:nvPr>
            <p:ph sz="quarter" idx="13"/>
          </p:nvPr>
        </p:nvSpPr>
        <p:spPr>
          <a:xfrm>
            <a:off x="539552" y="1412776"/>
            <a:ext cx="8064896" cy="3960440"/>
          </a:xfrm>
        </p:spPr>
        <p:txBody>
          <a:bodyPr>
            <a:normAutofit lnSpcReduction="10000"/>
          </a:bodyPr>
          <a:lstStyle/>
          <a:p>
            <a:pPr marL="45720" indent="0">
              <a:buNone/>
            </a:pPr>
            <a:r>
              <a:rPr lang="en-GB" sz="1800" dirty="0"/>
              <a:t>Delivery of the placenta (afterbirth) and membranes (bag containing the waters and baby).</a:t>
            </a:r>
          </a:p>
          <a:p>
            <a:pPr marL="45720" indent="0">
              <a:buNone/>
            </a:pPr>
            <a:r>
              <a:rPr lang="en-GB" sz="1800" dirty="0"/>
              <a:t>2 ways of delivering the placenta….</a:t>
            </a:r>
          </a:p>
          <a:p>
            <a:r>
              <a:rPr lang="en-GB" sz="1800" dirty="0">
                <a:solidFill>
                  <a:srgbClr val="FF0000"/>
                </a:solidFill>
              </a:rPr>
              <a:t>Physiological</a:t>
            </a:r>
            <a:r>
              <a:rPr lang="en-GB" sz="1800" dirty="0"/>
              <a:t>: immediate skin to skin with baby triggers hormones making womb contract. The midwife will watch for signs of separation and encourage woman to push out placenta. </a:t>
            </a:r>
          </a:p>
          <a:p>
            <a:r>
              <a:rPr lang="en-GB" sz="1800" dirty="0"/>
              <a:t>NO PAIN!</a:t>
            </a:r>
          </a:p>
          <a:p>
            <a:r>
              <a:rPr lang="en-GB" sz="1800" dirty="0"/>
              <a:t>Can take up to 1hour</a:t>
            </a:r>
          </a:p>
          <a:p>
            <a:r>
              <a:rPr lang="en-GB" sz="1800" dirty="0">
                <a:solidFill>
                  <a:srgbClr val="FF0000"/>
                </a:solidFill>
              </a:rPr>
              <a:t>Active</a:t>
            </a:r>
            <a:r>
              <a:rPr lang="en-GB" sz="1800" dirty="0"/>
              <a:t>: an injection called </a:t>
            </a:r>
            <a:r>
              <a:rPr lang="en-GB" sz="1800" dirty="0" err="1"/>
              <a:t>Syntometrine</a:t>
            </a:r>
            <a:r>
              <a:rPr lang="en-GB" sz="1800" dirty="0"/>
              <a:t> is given into thigh/bum. The midwife will watch for signs of separation and gently pull out the placenta.</a:t>
            </a:r>
          </a:p>
          <a:p>
            <a:r>
              <a:rPr lang="en-GB" sz="1800" dirty="0"/>
              <a:t>Usually complete within 5-15minutes.</a:t>
            </a:r>
          </a:p>
          <a:p>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509120"/>
            <a:ext cx="3168352" cy="210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46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0C9C-B593-4BED-ABD7-31C66A9CD6A2}"/>
              </a:ext>
            </a:extLst>
          </p:cNvPr>
          <p:cNvSpPr>
            <a:spLocks noGrp="1"/>
          </p:cNvSpPr>
          <p:nvPr>
            <p:ph type="title"/>
          </p:nvPr>
        </p:nvSpPr>
        <p:spPr>
          <a:xfrm>
            <a:off x="899592" y="332656"/>
            <a:ext cx="6512511" cy="1143000"/>
          </a:xfrm>
        </p:spPr>
        <p:txBody>
          <a:bodyPr/>
          <a:lstStyle/>
          <a:p>
            <a:r>
              <a:rPr lang="en-GB" dirty="0"/>
              <a:t>Hormone Cocktail </a:t>
            </a:r>
          </a:p>
        </p:txBody>
      </p:sp>
      <p:sp>
        <p:nvSpPr>
          <p:cNvPr id="6" name="Content Placeholder 5">
            <a:extLst>
              <a:ext uri="{FF2B5EF4-FFF2-40B4-BE49-F238E27FC236}">
                <a16:creationId xmlns:a16="http://schemas.microsoft.com/office/drawing/2014/main" id="{B325EDD4-9C30-4DD9-A56D-7C0D7E542431}"/>
              </a:ext>
            </a:extLst>
          </p:cNvPr>
          <p:cNvSpPr>
            <a:spLocks noGrp="1"/>
          </p:cNvSpPr>
          <p:nvPr>
            <p:ph sz="quarter" idx="13"/>
          </p:nvPr>
        </p:nvSpPr>
        <p:spPr>
          <a:xfrm>
            <a:off x="1371600" y="1916832"/>
            <a:ext cx="6400800" cy="3474720"/>
          </a:xfrm>
        </p:spPr>
        <p:txBody>
          <a:bodyPr>
            <a:normAutofit fontScale="92500" lnSpcReduction="20000"/>
          </a:bodyPr>
          <a:lstStyle/>
          <a:p>
            <a:endParaRPr lang="en-GB" dirty="0"/>
          </a:p>
          <a:p>
            <a:endParaRPr lang="en-GB" dirty="0"/>
          </a:p>
          <a:p>
            <a:endParaRPr lang="en-GB" dirty="0"/>
          </a:p>
          <a:p>
            <a:pPr lvl="8"/>
            <a:r>
              <a:rPr lang="en-GB" sz="2400" dirty="0"/>
              <a:t>OXYTOCIN</a:t>
            </a:r>
          </a:p>
          <a:p>
            <a:pPr lvl="8"/>
            <a:endParaRPr lang="en-GB" sz="2400" dirty="0"/>
          </a:p>
          <a:p>
            <a:pPr lvl="8"/>
            <a:r>
              <a:rPr lang="en-GB" sz="2400" dirty="0"/>
              <a:t>ENDORPHINS</a:t>
            </a:r>
          </a:p>
          <a:p>
            <a:pPr lvl="8"/>
            <a:endParaRPr lang="en-GB" sz="2400" dirty="0"/>
          </a:p>
          <a:p>
            <a:pPr lvl="8"/>
            <a:endParaRPr lang="en-GB" sz="2400" dirty="0"/>
          </a:p>
          <a:p>
            <a:pPr lvl="8"/>
            <a:r>
              <a:rPr lang="en-GB" sz="2400" dirty="0"/>
              <a:t>ADRENALINE</a:t>
            </a:r>
          </a:p>
        </p:txBody>
      </p:sp>
      <p:pic>
        <p:nvPicPr>
          <p:cNvPr id="7" name="Picture 2">
            <a:extLst>
              <a:ext uri="{FF2B5EF4-FFF2-40B4-BE49-F238E27FC236}">
                <a16:creationId xmlns:a16="http://schemas.microsoft.com/office/drawing/2014/main" id="{854FA2A8-16D6-4773-B183-681436B60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1188" y="1628775"/>
            <a:ext cx="3240087" cy="4740275"/>
          </a:xfrm>
          <a:prstGeom prst="rect">
            <a:avLst/>
          </a:prstGeom>
          <a:noFill/>
        </p:spPr>
      </p:pic>
    </p:spTree>
    <p:extLst>
      <p:ext uri="{BB962C8B-B14F-4D97-AF65-F5344CB8AC3E}">
        <p14:creationId xmlns:p14="http://schemas.microsoft.com/office/powerpoint/2010/main" val="104724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8A193-998C-49C8-935A-5DFB7D851E9C}"/>
              </a:ext>
            </a:extLst>
          </p:cNvPr>
          <p:cNvSpPr>
            <a:spLocks noGrp="1"/>
          </p:cNvSpPr>
          <p:nvPr>
            <p:ph sz="quarter" idx="13"/>
          </p:nvPr>
        </p:nvSpPr>
        <p:spPr>
          <a:xfrm>
            <a:off x="683568" y="731520"/>
            <a:ext cx="7416824" cy="5865832"/>
          </a:xfrm>
        </p:spPr>
        <p:txBody>
          <a:bodyPr>
            <a:normAutofit lnSpcReduction="10000"/>
          </a:bodyPr>
          <a:lstStyle/>
          <a:p>
            <a:pPr marL="0" indent="0">
              <a:buFontTx/>
              <a:buNone/>
              <a:defRPr/>
            </a:pPr>
            <a:r>
              <a:rPr lang="en-GB" sz="2400" dirty="0">
                <a:solidFill>
                  <a:schemeClr val="accent2">
                    <a:lumMod val="75000"/>
                  </a:schemeClr>
                </a:solidFill>
              </a:rPr>
              <a:t>Oxytocin</a:t>
            </a:r>
            <a:r>
              <a:rPr lang="en-GB" sz="2400" dirty="0">
                <a:solidFill>
                  <a:schemeClr val="accent4">
                    <a:lumMod val="10000"/>
                  </a:schemeClr>
                </a:solidFill>
              </a:rPr>
              <a:t> </a:t>
            </a:r>
          </a:p>
          <a:p>
            <a:pPr marL="0" indent="0">
              <a:buFontTx/>
              <a:buNone/>
              <a:defRPr/>
            </a:pPr>
            <a:r>
              <a:rPr lang="en-GB" sz="2400" dirty="0">
                <a:solidFill>
                  <a:schemeClr val="accent4">
                    <a:lumMod val="10000"/>
                  </a:schemeClr>
                </a:solidFill>
              </a:rPr>
              <a:t>the love hormone – uterine contractions, bonding and natural euphoria.</a:t>
            </a:r>
          </a:p>
          <a:p>
            <a:pPr marL="0" indent="0">
              <a:buFontTx/>
              <a:buNone/>
              <a:defRPr/>
            </a:pPr>
            <a:r>
              <a:rPr lang="en-GB" sz="2400" dirty="0">
                <a:solidFill>
                  <a:srgbClr val="7030A0"/>
                </a:solidFill>
              </a:rPr>
              <a:t>Melatonin</a:t>
            </a:r>
            <a:r>
              <a:rPr lang="en-GB" sz="2400" dirty="0"/>
              <a:t> </a:t>
            </a:r>
          </a:p>
          <a:p>
            <a:pPr marL="0" indent="0">
              <a:buFontTx/>
              <a:buNone/>
              <a:defRPr/>
            </a:pPr>
            <a:r>
              <a:rPr lang="en-GB" sz="2400" dirty="0">
                <a:solidFill>
                  <a:schemeClr val="accent4">
                    <a:lumMod val="10000"/>
                  </a:schemeClr>
                </a:solidFill>
              </a:rPr>
              <a:t>works with oxytocin – together they accomplish more – works better in quite, dark settings and is inhibited by interruptions.</a:t>
            </a:r>
          </a:p>
          <a:p>
            <a:pPr marL="0" indent="0">
              <a:buFontTx/>
              <a:buNone/>
              <a:defRPr/>
            </a:pPr>
            <a:r>
              <a:rPr lang="en-GB" sz="2400" dirty="0">
                <a:solidFill>
                  <a:schemeClr val="accent1">
                    <a:lumMod val="75000"/>
                  </a:schemeClr>
                </a:solidFill>
              </a:rPr>
              <a:t>Endorphins</a:t>
            </a:r>
            <a:r>
              <a:rPr lang="en-GB" sz="2400" dirty="0">
                <a:solidFill>
                  <a:srgbClr val="FF3300"/>
                </a:solidFill>
              </a:rPr>
              <a:t> </a:t>
            </a:r>
          </a:p>
          <a:p>
            <a:pPr marL="0" indent="0">
              <a:buFontTx/>
              <a:buNone/>
              <a:defRPr/>
            </a:pPr>
            <a:r>
              <a:rPr lang="en-GB" sz="2400" dirty="0">
                <a:solidFill>
                  <a:schemeClr val="accent4">
                    <a:lumMod val="10000"/>
                  </a:schemeClr>
                </a:solidFill>
              </a:rPr>
              <a:t>natures pain relief -  light touch, massage, love &amp; laughter.</a:t>
            </a:r>
          </a:p>
          <a:p>
            <a:pPr marL="0" indent="0">
              <a:buFontTx/>
              <a:buNone/>
              <a:defRPr/>
            </a:pPr>
            <a:r>
              <a:rPr lang="en-GB" sz="2400" dirty="0">
                <a:solidFill>
                  <a:srgbClr val="FF0000"/>
                </a:solidFill>
              </a:rPr>
              <a:t>Adrenaline</a:t>
            </a:r>
            <a:r>
              <a:rPr lang="en-GB" sz="2400" dirty="0"/>
              <a:t> </a:t>
            </a:r>
          </a:p>
          <a:p>
            <a:pPr marL="0" indent="0">
              <a:buFontTx/>
              <a:buNone/>
              <a:defRPr/>
            </a:pPr>
            <a:r>
              <a:rPr lang="en-GB" sz="2400" dirty="0">
                <a:solidFill>
                  <a:schemeClr val="accent4">
                    <a:lumMod val="10000"/>
                  </a:schemeClr>
                </a:solidFill>
              </a:rPr>
              <a:t>‘fight or flight’ – increases heart rate and breathing - released with bright lights, fear &amp; stress, slows labour. </a:t>
            </a:r>
          </a:p>
          <a:p>
            <a:endParaRPr lang="en-GB" dirty="0"/>
          </a:p>
        </p:txBody>
      </p:sp>
    </p:spTree>
    <p:extLst>
      <p:ext uri="{BB962C8B-B14F-4D97-AF65-F5344CB8AC3E}">
        <p14:creationId xmlns:p14="http://schemas.microsoft.com/office/powerpoint/2010/main" val="95857509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374</TotalTime>
  <Words>1229</Words>
  <Application>Microsoft Office PowerPoint</Application>
  <PresentationFormat>On-screen Show (4:3)</PresentationFormat>
  <Paragraphs>152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Georgia</vt:lpstr>
      <vt:lpstr>Tahoma</vt:lpstr>
      <vt:lpstr>Trebuchet MS</vt:lpstr>
      <vt:lpstr>Wingdings</vt:lpstr>
      <vt:lpstr>Slipstream</vt:lpstr>
      <vt:lpstr>BIRTH &amp; BEYOND</vt:lpstr>
      <vt:lpstr>STAGES OF LABOUR</vt:lpstr>
      <vt:lpstr>1st Stage</vt:lpstr>
      <vt:lpstr>Positions for labour</vt:lpstr>
      <vt:lpstr>PowerPoint Presentation</vt:lpstr>
      <vt:lpstr>2nd Stage</vt:lpstr>
      <vt:lpstr>3rd Stage</vt:lpstr>
      <vt:lpstr>Hormone Cocktail </vt:lpstr>
      <vt:lpstr>PowerPoint Presentation</vt:lpstr>
      <vt:lpstr>PowerPoint Presentation</vt:lpstr>
      <vt:lpstr>Pain Relief</vt:lpstr>
      <vt:lpstr>Entonox (Gas &amp; Air)</vt:lpstr>
      <vt:lpstr>Pethidine</vt:lpstr>
      <vt:lpstr>Epidural</vt:lpstr>
      <vt:lpstr>Plans for birth…</vt:lpstr>
      <vt:lpstr>When things don’t go to plan…..</vt:lpstr>
      <vt:lpstr>PowerPoint Presentation</vt:lpstr>
      <vt:lpstr>As your baby’s birthday approaches …………</vt:lpstr>
      <vt:lpstr>Initial time following birth</vt:lpstr>
      <vt:lpstr>When to call the hospital… </vt:lpstr>
      <vt:lpstr>The End</vt:lpstr>
    </vt:vector>
  </TitlesOfParts>
  <Company>West Suffolk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&amp; BEYOND</dc:title>
  <dc:creator>profile</dc:creator>
  <cp:lastModifiedBy>Brien Carly</cp:lastModifiedBy>
  <cp:revision>26</cp:revision>
  <dcterms:created xsi:type="dcterms:W3CDTF">2013-10-30T09:12:16Z</dcterms:created>
  <dcterms:modified xsi:type="dcterms:W3CDTF">2020-03-18T16:08:08Z</dcterms:modified>
</cp:coreProperties>
</file>